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7"/>
  </p:notesMasterIdLst>
  <p:handoutMasterIdLst>
    <p:handoutMasterId r:id="rId38"/>
  </p:handoutMasterIdLst>
  <p:sldIdLst>
    <p:sldId id="344" r:id="rId3"/>
    <p:sldId id="280" r:id="rId4"/>
    <p:sldId id="372" r:id="rId5"/>
    <p:sldId id="375" r:id="rId6"/>
    <p:sldId id="263" r:id="rId7"/>
    <p:sldId id="316" r:id="rId8"/>
    <p:sldId id="318" r:id="rId9"/>
    <p:sldId id="383" r:id="rId10"/>
    <p:sldId id="339" r:id="rId11"/>
    <p:sldId id="350" r:id="rId12"/>
    <p:sldId id="379" r:id="rId13"/>
    <p:sldId id="376" r:id="rId14"/>
    <p:sldId id="377" r:id="rId15"/>
    <p:sldId id="380" r:id="rId16"/>
    <p:sldId id="356" r:id="rId17"/>
    <p:sldId id="359" r:id="rId18"/>
    <p:sldId id="361" r:id="rId19"/>
    <p:sldId id="362" r:id="rId20"/>
    <p:sldId id="357" r:id="rId21"/>
    <p:sldId id="365" r:id="rId22"/>
    <p:sldId id="370" r:id="rId23"/>
    <p:sldId id="367" r:id="rId24"/>
    <p:sldId id="381" r:id="rId25"/>
    <p:sldId id="347" r:id="rId26"/>
    <p:sldId id="348" r:id="rId27"/>
    <p:sldId id="349" r:id="rId28"/>
    <p:sldId id="382" r:id="rId29"/>
    <p:sldId id="366" r:id="rId30"/>
    <p:sldId id="368" r:id="rId31"/>
    <p:sldId id="369" r:id="rId32"/>
    <p:sldId id="384" r:id="rId33"/>
    <p:sldId id="371" r:id="rId34"/>
    <p:sldId id="374" r:id="rId35"/>
    <p:sldId id="345" r:id="rId36"/>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E01D"/>
    <a:srgbClr val="01446E"/>
    <a:srgbClr val="00357A"/>
    <a:srgbClr val="014496"/>
    <a:srgbClr val="0053A0"/>
    <a:srgbClr val="014482"/>
    <a:srgbClr val="01448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74150" autoAdjust="0"/>
  </p:normalViewPr>
  <p:slideViewPr>
    <p:cSldViewPr>
      <p:cViewPr>
        <p:scale>
          <a:sx n="75" d="100"/>
          <a:sy n="75" d="100"/>
        </p:scale>
        <p:origin x="-97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710" y="-84"/>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367" tIns="45683" rIns="91367" bIns="45683" rtlCol="0"/>
          <a:lstStyle>
            <a:lvl1pPr algn="l">
              <a:defRPr sz="1200"/>
            </a:lvl1pPr>
          </a:lstStyle>
          <a:p>
            <a:endParaRPr lang="en-AU"/>
          </a:p>
        </p:txBody>
      </p:sp>
      <p:sp>
        <p:nvSpPr>
          <p:cNvPr id="3" name="Date Placeholder 2"/>
          <p:cNvSpPr>
            <a:spLocks noGrp="1"/>
          </p:cNvSpPr>
          <p:nvPr>
            <p:ph type="dt" sz="quarter" idx="1"/>
          </p:nvPr>
        </p:nvSpPr>
        <p:spPr>
          <a:xfrm>
            <a:off x="5622799" y="0"/>
            <a:ext cx="4301543" cy="339884"/>
          </a:xfrm>
          <a:prstGeom prst="rect">
            <a:avLst/>
          </a:prstGeom>
        </p:spPr>
        <p:txBody>
          <a:bodyPr vert="horz" lIns="91367" tIns="45683" rIns="91367" bIns="45683" rtlCol="0"/>
          <a:lstStyle>
            <a:lvl1pPr algn="r">
              <a:defRPr sz="1200"/>
            </a:lvl1pPr>
          </a:lstStyle>
          <a:p>
            <a:fld id="{C71496D8-6AC5-4DDD-884C-8A28615D18F6}" type="datetimeFigureOut">
              <a:rPr lang="en-US" smtClean="0"/>
              <a:pPr/>
              <a:t>9/3/2009</a:t>
            </a:fld>
            <a:endParaRPr lang="en-AU"/>
          </a:p>
        </p:txBody>
      </p:sp>
      <p:sp>
        <p:nvSpPr>
          <p:cNvPr id="4" name="Footer Placeholder 3"/>
          <p:cNvSpPr>
            <a:spLocks noGrp="1"/>
          </p:cNvSpPr>
          <p:nvPr>
            <p:ph type="ftr" sz="quarter" idx="2"/>
          </p:nvPr>
        </p:nvSpPr>
        <p:spPr>
          <a:xfrm>
            <a:off x="1" y="6456612"/>
            <a:ext cx="4301543" cy="339884"/>
          </a:xfrm>
          <a:prstGeom prst="rect">
            <a:avLst/>
          </a:prstGeom>
        </p:spPr>
        <p:txBody>
          <a:bodyPr vert="horz" lIns="91367" tIns="45683" rIns="91367" bIns="45683" rtlCol="0" anchor="b"/>
          <a:lstStyle>
            <a:lvl1pPr algn="l">
              <a:defRPr sz="1200"/>
            </a:lvl1pPr>
          </a:lstStyle>
          <a:p>
            <a:endParaRPr lang="en-AU"/>
          </a:p>
        </p:txBody>
      </p:sp>
      <p:sp>
        <p:nvSpPr>
          <p:cNvPr id="5" name="Slide Number Placeholder 4"/>
          <p:cNvSpPr>
            <a:spLocks noGrp="1"/>
          </p:cNvSpPr>
          <p:nvPr>
            <p:ph type="sldNum" sz="quarter" idx="3"/>
          </p:nvPr>
        </p:nvSpPr>
        <p:spPr>
          <a:xfrm>
            <a:off x="5622799" y="6456612"/>
            <a:ext cx="4301543" cy="339884"/>
          </a:xfrm>
          <a:prstGeom prst="rect">
            <a:avLst/>
          </a:prstGeom>
        </p:spPr>
        <p:txBody>
          <a:bodyPr vert="horz" lIns="91367" tIns="45683" rIns="91367" bIns="45683" rtlCol="0" anchor="b"/>
          <a:lstStyle>
            <a:lvl1pPr algn="r">
              <a:defRPr sz="1200"/>
            </a:lvl1pPr>
          </a:lstStyle>
          <a:p>
            <a:fld id="{FDD40540-C1CE-46C5-A01C-4A1237890D0F}"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367" tIns="45683" rIns="91367" bIns="45683" rtlCol="0"/>
          <a:lstStyle>
            <a:lvl1pPr algn="l">
              <a:defRPr sz="1200"/>
            </a:lvl1pPr>
          </a:lstStyle>
          <a:p>
            <a:endParaRPr lang="en-AU"/>
          </a:p>
        </p:txBody>
      </p:sp>
      <p:sp>
        <p:nvSpPr>
          <p:cNvPr id="3" name="Date Placeholder 2"/>
          <p:cNvSpPr>
            <a:spLocks noGrp="1"/>
          </p:cNvSpPr>
          <p:nvPr>
            <p:ph type="dt" idx="1"/>
          </p:nvPr>
        </p:nvSpPr>
        <p:spPr>
          <a:xfrm>
            <a:off x="5622799" y="0"/>
            <a:ext cx="4301543" cy="339884"/>
          </a:xfrm>
          <a:prstGeom prst="rect">
            <a:avLst/>
          </a:prstGeom>
        </p:spPr>
        <p:txBody>
          <a:bodyPr vert="horz" lIns="91367" tIns="45683" rIns="91367" bIns="45683" rtlCol="0"/>
          <a:lstStyle>
            <a:lvl1pPr algn="r">
              <a:defRPr sz="1200"/>
            </a:lvl1pPr>
          </a:lstStyle>
          <a:p>
            <a:fld id="{93147BD9-E28F-47C7-BA18-9C6BC31DC424}" type="datetimeFigureOut">
              <a:rPr lang="en-US" smtClean="0"/>
              <a:pPr/>
              <a:t>9/3/2009</a:t>
            </a:fld>
            <a:endParaRPr lang="en-AU"/>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367" tIns="45683" rIns="91367" bIns="45683" rtlCol="0" anchor="ctr"/>
          <a:lstStyle/>
          <a:p>
            <a:endParaRPr lang="en-AU"/>
          </a:p>
        </p:txBody>
      </p:sp>
      <p:sp>
        <p:nvSpPr>
          <p:cNvPr id="5" name="Notes Placeholder 4"/>
          <p:cNvSpPr>
            <a:spLocks noGrp="1"/>
          </p:cNvSpPr>
          <p:nvPr>
            <p:ph type="body" sz="quarter" idx="3"/>
          </p:nvPr>
        </p:nvSpPr>
        <p:spPr>
          <a:xfrm>
            <a:off x="992665" y="3228896"/>
            <a:ext cx="7941309" cy="3058954"/>
          </a:xfrm>
          <a:prstGeom prst="rect">
            <a:avLst/>
          </a:prstGeom>
        </p:spPr>
        <p:txBody>
          <a:bodyPr vert="horz" lIns="91367" tIns="45683" rIns="91367" bIns="456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6456612"/>
            <a:ext cx="4301543" cy="339884"/>
          </a:xfrm>
          <a:prstGeom prst="rect">
            <a:avLst/>
          </a:prstGeom>
        </p:spPr>
        <p:txBody>
          <a:bodyPr vert="horz" lIns="91367" tIns="45683" rIns="91367" bIns="45683" rtlCol="0" anchor="b"/>
          <a:lstStyle>
            <a:lvl1pPr algn="l">
              <a:defRPr sz="1200"/>
            </a:lvl1pPr>
          </a:lstStyle>
          <a:p>
            <a:endParaRPr lang="en-AU"/>
          </a:p>
        </p:txBody>
      </p:sp>
      <p:sp>
        <p:nvSpPr>
          <p:cNvPr id="7" name="Slide Number Placeholder 6"/>
          <p:cNvSpPr>
            <a:spLocks noGrp="1"/>
          </p:cNvSpPr>
          <p:nvPr>
            <p:ph type="sldNum" sz="quarter" idx="5"/>
          </p:nvPr>
        </p:nvSpPr>
        <p:spPr>
          <a:xfrm>
            <a:off x="5622799" y="6456612"/>
            <a:ext cx="4301543" cy="339884"/>
          </a:xfrm>
          <a:prstGeom prst="rect">
            <a:avLst/>
          </a:prstGeom>
        </p:spPr>
        <p:txBody>
          <a:bodyPr vert="horz" lIns="91367" tIns="45683" rIns="91367" bIns="45683" rtlCol="0" anchor="b"/>
          <a:lstStyle>
            <a:lvl1pPr algn="r">
              <a:defRPr sz="1200"/>
            </a:lvl1pPr>
          </a:lstStyle>
          <a:p>
            <a:fld id="{500DCA1F-AB15-4639-833B-958A935818E6}"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Firstly,</a:t>
            </a:r>
            <a:r>
              <a:rPr lang="en-AU" baseline="0" dirty="0" smtClean="0"/>
              <a:t> I hope my accent is not too difficult to understand.  Please ask me to slow down if I’m talking too fast.</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Today I want to share with you some thoughts on marketing strategies for your ccTLD and about the importance of your sales channel.  These are based on our experiences working with a number of ccTLDs.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Our CEO, Adrian Kinderis, presented to the meeting last year in Sofia, but was unable to make it this year, so I’m here instead.</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There are three primary functions within a ccTLD - the Regulator, the Registry and the sales channel, made up of registrars and resellers.  Each function has a different role to play in the marketing of a ccTLD.</a:t>
            </a:r>
          </a:p>
          <a:p>
            <a:endParaRPr lang="en-AU" baseline="0" dirty="0" smtClean="0"/>
          </a:p>
          <a:p>
            <a:r>
              <a:rPr lang="en-AU" baseline="0" dirty="0" smtClean="0"/>
              <a:t>Depending on the industry model, these functions may be managed by different organisations or they may all be part of the same organisation.  Let’s quickly review the three main industry models.</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I’m now going to outline what we see as the role that the Regulator and Registry have to play in the marketing context.  There will of course be cross-over between each of these roles depending on the precise nature of the relationships involved.</a:t>
            </a:r>
          </a:p>
          <a:p>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Firstly,</a:t>
            </a:r>
            <a:r>
              <a:rPr lang="en-AU" baseline="0" dirty="0" smtClean="0"/>
              <a:t> the Direct model.</a:t>
            </a:r>
          </a:p>
          <a:p>
            <a:endParaRPr lang="en-AU" baseline="0" dirty="0" smtClean="0"/>
          </a:p>
          <a:p>
            <a:r>
              <a:rPr lang="en-AU" dirty="0" smtClean="0"/>
              <a:t>Many ccTLDs,</a:t>
            </a:r>
            <a:r>
              <a:rPr lang="en-AU" baseline="0" dirty="0" smtClean="0"/>
              <a:t> in this region and elsewhere, still offer direct registrations, as displayed here.  In this scenario the registrant has a direct relationship with the organisation which fulfils all three functions – regulator, registry and registrar.</a:t>
            </a:r>
          </a:p>
          <a:p>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12</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Many others have formal sales channels, including</a:t>
            </a:r>
            <a:r>
              <a:rPr lang="en-AU" baseline="0" dirty="0" smtClean="0"/>
              <a:t> registrars, some of whom will have resellers of their own, yet the regulator and registry is still one organisation.</a:t>
            </a:r>
          </a:p>
          <a:p>
            <a:endParaRPr lang="en-AU" baseline="0" dirty="0" smtClean="0"/>
          </a:p>
          <a:p>
            <a:r>
              <a:rPr lang="en-AU" baseline="0" dirty="0" smtClean="0"/>
              <a:t>In this model, the registrars or resellers manage the customer and therefore play a very important role in the success or otherwise of any ccTLD.</a:t>
            </a:r>
            <a:endParaRPr lang="en-AU" dirty="0"/>
          </a:p>
        </p:txBody>
      </p:sp>
      <p:sp>
        <p:nvSpPr>
          <p:cNvPr id="4" name="Slide Number Placeholder 3"/>
          <p:cNvSpPr>
            <a:spLocks noGrp="1"/>
          </p:cNvSpPr>
          <p:nvPr>
            <p:ph type="sldNum" sz="quarter" idx="10"/>
          </p:nvPr>
        </p:nvSpPr>
        <p:spPr/>
        <p:txBody>
          <a:bodyPr/>
          <a:lstStyle/>
          <a:p>
            <a:fld id="{500DCA1F-AB15-4639-833B-958A935818E6}" type="slidenum">
              <a:rPr lang="en-AU" smtClean="0"/>
              <a:pPr/>
              <a:t>13</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Finally, there is the outsourced</a:t>
            </a:r>
            <a:r>
              <a:rPr lang="en-AU" baseline="0" dirty="0" smtClean="0"/>
              <a:t> Registry model, which is what we have in .AU, where each function is managed by separate organisations.</a:t>
            </a:r>
            <a:endParaRPr lang="en-AU" dirty="0"/>
          </a:p>
        </p:txBody>
      </p:sp>
      <p:sp>
        <p:nvSpPr>
          <p:cNvPr id="4" name="Slide Number Placeholder 3"/>
          <p:cNvSpPr>
            <a:spLocks noGrp="1"/>
          </p:cNvSpPr>
          <p:nvPr>
            <p:ph type="sldNum" sz="quarter" idx="10"/>
          </p:nvPr>
        </p:nvSpPr>
        <p:spPr/>
        <p:txBody>
          <a:bodyPr/>
          <a:lstStyle/>
          <a:p>
            <a:fld id="{500DCA1F-AB15-4639-833B-958A935818E6}" type="slidenum">
              <a:rPr lang="en-AU" smtClean="0"/>
              <a:pPr/>
              <a:t>14</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So, I’d like to now talk about the role of the Regulator in marketing a ccTLD.</a:t>
            </a:r>
          </a:p>
          <a:p>
            <a:pPr defTabSz="913668">
              <a:defRPr/>
            </a:pPr>
            <a:endParaRPr lang="en-AU" baseline="0" dirty="0" smtClean="0"/>
          </a:p>
          <a:p>
            <a:pPr defTabSz="913668">
              <a:defRPr/>
            </a:pPr>
            <a:r>
              <a:rPr lang="en-AU" baseline="0" dirty="0" smtClean="0"/>
              <a:t>The primary focus should be on ensuring that the ccTLD is promoted as the first choice for local businesses and also for international businesses trading within the country.  </a:t>
            </a:r>
          </a:p>
          <a:p>
            <a:pPr defTabSz="913668">
              <a:defRPr/>
            </a:pPr>
            <a:endParaRPr lang="en-AU" baseline="0" dirty="0" smtClean="0"/>
          </a:p>
          <a:p>
            <a:pPr defTabSz="913668">
              <a:defRPr/>
            </a:pPr>
            <a:r>
              <a:rPr lang="en-AU" baseline="0" dirty="0" smtClean="0"/>
              <a:t>A good way to test this is what we call ‘The Billboard test’.  When you fly home, look at the advertising billboards by the side of the road into town from the airport.  If these are displaying your ccTLD, then you’re in good shape.  If they’re displaying .com or other TLDs, then you’ve got work to do.</a:t>
            </a:r>
          </a:p>
          <a:p>
            <a:pPr defTabSz="913668">
              <a:defRPr/>
            </a:pPr>
            <a:endParaRPr lang="en-AU" baseline="0" dirty="0" smtClean="0"/>
          </a:p>
          <a:p>
            <a:pPr defTabSz="913668">
              <a:defRPr/>
            </a:pPr>
            <a:r>
              <a:rPr lang="en-AU" baseline="0" dirty="0" smtClean="0"/>
              <a:t>When we took over .AU in 2002, .com was probably the dominant brand in Australia.  Now, we’re very proud to say that the dominant brand is .AU.  We’ve put a lot of work into making that happen and I’m going to share some of our experiences with you today.</a:t>
            </a:r>
          </a:p>
          <a:p>
            <a:pPr defTabSz="913668">
              <a:defRPr/>
            </a:pPr>
            <a:endParaRPr lang="en-AU" baseline="0" dirty="0" smtClean="0"/>
          </a:p>
          <a:p>
            <a:pPr defTabSz="913668">
              <a:defRPr/>
            </a:pPr>
            <a:r>
              <a:rPr lang="en-AU" baseline="0" dirty="0" smtClean="0"/>
              <a:t>So, public awareness and education is clearly an important part of the mix.  You can leverage national pride in this context.</a:t>
            </a:r>
          </a:p>
          <a:p>
            <a:pPr defTabSz="913668">
              <a:defRPr/>
            </a:pPr>
            <a:endParaRPr lang="en-AU" baseline="0" dirty="0" smtClean="0"/>
          </a:p>
          <a:p>
            <a:pPr defTabSz="913668">
              <a:defRPr/>
            </a:pPr>
            <a:r>
              <a:rPr lang="en-AU" baseline="0" dirty="0" smtClean="0"/>
              <a:t>Clearly defined policies that suit the national interest are obviously a key role of the Regulator but they can also play a role in the marketing of a ccTLD.  This is certainly the case in .AU, where the relatively strict local presence requirements ensure that the domain space has a strong reputation with the Australian community.  Users have confidence that when they see .AU, they are getting a legitimate Australian website.</a:t>
            </a:r>
          </a:p>
          <a:p>
            <a:pPr defTabSz="913668">
              <a:defRPr/>
            </a:pPr>
            <a:endParaRPr lang="en-AU" baseline="0" dirty="0" smtClean="0"/>
          </a:p>
          <a:p>
            <a:pPr defTabSz="913668">
              <a:defRPr/>
            </a:pPr>
            <a:r>
              <a:rPr lang="en-AU" baseline="0" dirty="0" smtClean="0"/>
              <a:t>Promoting and protecting the reputation of the ccTLD is therefore also clearly an important part of the Regulator’s marketing role.</a:t>
            </a:r>
          </a:p>
        </p:txBody>
      </p:sp>
      <p:sp>
        <p:nvSpPr>
          <p:cNvPr id="4" name="Slide Number Placeholder 3"/>
          <p:cNvSpPr>
            <a:spLocks noGrp="1"/>
          </p:cNvSpPr>
          <p:nvPr>
            <p:ph type="sldNum" sz="quarter" idx="10"/>
          </p:nvPr>
        </p:nvSpPr>
        <p:spPr/>
        <p:txBody>
          <a:bodyPr/>
          <a:lstStyle/>
          <a:p>
            <a:fld id="{500DCA1F-AB15-4639-833B-958A935818E6}" type="slidenum">
              <a:rPr lang="en-AU" smtClean="0"/>
              <a:pPr/>
              <a:t>15</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To achieve these sorts of outcomes, the following approaches are likely to be useful:</a:t>
            </a:r>
          </a:p>
          <a:p>
            <a:pPr defTabSz="913668">
              <a:defRPr/>
            </a:pPr>
            <a:endParaRPr lang="en-AU" baseline="0" dirty="0" smtClean="0"/>
          </a:p>
          <a:p>
            <a:pPr defTabSz="913668">
              <a:buFontTx/>
              <a:buChar char="-"/>
              <a:defRPr/>
            </a:pPr>
            <a:r>
              <a:rPr lang="en-AU" baseline="0" dirty="0" smtClean="0"/>
              <a:t> Public relations should be central to any strategy at this level.  This can include information sessions for industry members and other interested stakeholders, press briefings and press releases about notable events and milestones.  </a:t>
            </a:r>
          </a:p>
          <a:p>
            <a:pPr defTabSz="913668">
              <a:defRPr/>
            </a:pPr>
            <a:endParaRPr lang="en-AU" baseline="0" dirty="0" smtClean="0"/>
          </a:p>
          <a:p>
            <a:pPr defTabSz="913668">
              <a:defRPr/>
            </a:pPr>
            <a:r>
              <a:rPr lang="en-AU" baseline="0" dirty="0" smtClean="0"/>
              <a:t>- You should look at ways of promoting local content.</a:t>
            </a:r>
          </a:p>
          <a:p>
            <a:pPr defTabSz="913668">
              <a:buFontTx/>
              <a:buChar char="-"/>
              <a:defRPr/>
            </a:pPr>
            <a:endParaRPr lang="en-AU" baseline="0" dirty="0" smtClean="0"/>
          </a:p>
          <a:p>
            <a:pPr defTabSz="913668">
              <a:buFontTx/>
              <a:buChar char="-"/>
              <a:defRPr/>
            </a:pPr>
            <a:r>
              <a:rPr lang="en-AU" baseline="0" dirty="0" smtClean="0"/>
              <a:t> Surveys are also a great way to find out more about the level of awareness within the community, but also to generate press coverage.</a:t>
            </a:r>
          </a:p>
          <a:p>
            <a:pPr defTabSz="913668">
              <a:buFontTx/>
              <a:buChar char="-"/>
              <a:defRPr/>
            </a:pPr>
            <a:endParaRPr lang="en-AU" baseline="0" dirty="0" smtClean="0"/>
          </a:p>
          <a:p>
            <a:pPr defTabSz="913668">
              <a:buFontTx/>
              <a:buChar char="-"/>
              <a:defRPr/>
            </a:pPr>
            <a:r>
              <a:rPr lang="en-AU" baseline="0" dirty="0" smtClean="0"/>
              <a:t>  You should also consider producing a range of generic marketing collateral to be used in a variety of contexts.  </a:t>
            </a:r>
          </a:p>
          <a:p>
            <a:pPr defTabSz="913668">
              <a:defRPr/>
            </a:pPr>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16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Here are two examples of generic brochures produced by auDA to promote the .AU domain space.  The green one on the left is a high-level explanation of the DNS and how .AU is structured.  The red one on the right is focussed on why people should choose .au.</a:t>
            </a:r>
          </a:p>
        </p:txBody>
      </p:sp>
      <p:sp>
        <p:nvSpPr>
          <p:cNvPr id="4" name="Slide Number Placeholder 3"/>
          <p:cNvSpPr>
            <a:spLocks noGrp="1"/>
          </p:cNvSpPr>
          <p:nvPr>
            <p:ph type="sldNum" sz="quarter" idx="10"/>
          </p:nvPr>
        </p:nvSpPr>
        <p:spPr/>
        <p:txBody>
          <a:bodyPr/>
          <a:lstStyle/>
          <a:p>
            <a:fld id="{500DCA1F-AB15-4639-833B-958A935818E6}" type="slidenum">
              <a:rPr lang="en-AU" smtClean="0"/>
              <a:pPr/>
              <a:t>17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auDA also commissioned some professionally-recorded tutorials that discuss how businesses and consumers can get started with an internet presence and then how make the most out of it.</a:t>
            </a:r>
          </a:p>
          <a:p>
            <a:pPr defTabSz="913668">
              <a:defRPr/>
            </a:pPr>
            <a:endParaRPr lang="en-AU" baseline="0" dirty="0" smtClean="0"/>
          </a:p>
          <a:p>
            <a:pPr defTabSz="913668">
              <a:defRPr/>
            </a:pPr>
            <a:r>
              <a:rPr lang="en-AU" baseline="0" dirty="0" smtClean="0"/>
              <a:t>The growth of online video sites such as </a:t>
            </a:r>
            <a:r>
              <a:rPr lang="en-AU" baseline="0" dirty="0" err="1" smtClean="0"/>
              <a:t>youtube</a:t>
            </a:r>
            <a:r>
              <a:rPr lang="en-AU" baseline="0" dirty="0" smtClean="0"/>
              <a:t> makes this sort of collateral increasingly easy to distribute and therefore powerful.</a:t>
            </a:r>
          </a:p>
        </p:txBody>
      </p:sp>
      <p:sp>
        <p:nvSpPr>
          <p:cNvPr id="4" name="Slide Number Placeholder 3"/>
          <p:cNvSpPr>
            <a:spLocks noGrp="1"/>
          </p:cNvSpPr>
          <p:nvPr>
            <p:ph type="sldNum" sz="quarter" idx="10"/>
          </p:nvPr>
        </p:nvSpPr>
        <p:spPr/>
        <p:txBody>
          <a:bodyPr/>
          <a:lstStyle/>
          <a:p>
            <a:fld id="{500DCA1F-AB15-4639-833B-958A935818E6}" type="slidenum">
              <a:rPr lang="en-AU" smtClean="0"/>
              <a:pPr/>
              <a:t>18</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So that’s an overview of the role of the Regulator.  Let’s turn now to the Registry’s role.</a:t>
            </a:r>
          </a:p>
          <a:p>
            <a:pPr defTabSz="913668">
              <a:defRPr/>
            </a:pPr>
            <a:endParaRPr lang="en-AU" baseline="0" dirty="0" smtClean="0"/>
          </a:p>
          <a:p>
            <a:pPr marL="0" marR="0" indent="0" algn="l" defTabSz="913668" rtl="0" eaLnBrk="1" fontAlgn="auto" latinLnBrk="0" hangingPunct="1">
              <a:lnSpc>
                <a:spcPct val="100000"/>
              </a:lnSpc>
              <a:spcBef>
                <a:spcPts val="0"/>
              </a:spcBef>
              <a:spcAft>
                <a:spcPts val="0"/>
              </a:spcAft>
              <a:buClrTx/>
              <a:buSzTx/>
              <a:buFontTx/>
              <a:buNone/>
              <a:tabLst/>
              <a:defRPr/>
            </a:pPr>
            <a:r>
              <a:rPr lang="en-AU" baseline="0" dirty="0" smtClean="0"/>
              <a:t>The Registry should create and promote a distinctive brand for the ccTLD. Branding is a critical element of any marketing campaign.  You should engage a professional agency to help you create logos and a style guide to ensure consistent usage.  You should also look at a licensing agreement that will allow your registrars and other parties to use these.  </a:t>
            </a:r>
          </a:p>
          <a:p>
            <a:pPr marL="0" marR="0" indent="0" algn="l" defTabSz="913668"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3668" rtl="0" eaLnBrk="1" fontAlgn="auto" latinLnBrk="0" hangingPunct="1">
              <a:lnSpc>
                <a:spcPct val="100000"/>
              </a:lnSpc>
              <a:spcBef>
                <a:spcPts val="0"/>
              </a:spcBef>
              <a:spcAft>
                <a:spcPts val="0"/>
              </a:spcAft>
              <a:buClrTx/>
              <a:buSzTx/>
              <a:buFontTx/>
              <a:buNone/>
              <a:tabLst/>
              <a:defRPr/>
            </a:pPr>
            <a:r>
              <a:rPr lang="en-AU" baseline="0" dirty="0" smtClean="0"/>
              <a:t>Clearly, publicity is another element which can be very useful.</a:t>
            </a:r>
          </a:p>
          <a:p>
            <a:pPr marL="0" marR="0" indent="0" algn="l" defTabSz="913668"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3668" rtl="0" eaLnBrk="1" fontAlgn="auto" latinLnBrk="0" hangingPunct="1">
              <a:lnSpc>
                <a:spcPct val="100000"/>
              </a:lnSpc>
              <a:spcBef>
                <a:spcPts val="0"/>
              </a:spcBef>
              <a:spcAft>
                <a:spcPts val="0"/>
              </a:spcAft>
              <a:buClrTx/>
              <a:buSzTx/>
              <a:buFontTx/>
              <a:buNone/>
              <a:tabLst/>
              <a:defRPr/>
            </a:pPr>
            <a:r>
              <a:rPr lang="en-AU" baseline="0" dirty="0" smtClean="0"/>
              <a:t>Anchor tenants are a great way of leveraging the marketing budgets of much larger organisations </a:t>
            </a:r>
          </a:p>
          <a:p>
            <a:pPr defTabSz="913668">
              <a:defRPr/>
            </a:pPr>
            <a:endParaRPr lang="en-AU" baseline="0" dirty="0" smtClean="0"/>
          </a:p>
          <a:p>
            <a:pPr defTabSz="913668">
              <a:defRPr/>
            </a:pPr>
            <a:r>
              <a:rPr lang="en-AU" baseline="0" dirty="0" smtClean="0"/>
              <a:t>Perhaps most importantly though, the Registry needs to market to (and through) the sales channel.  I’ll talk about that in more detail shortly.</a:t>
            </a:r>
          </a:p>
          <a:p>
            <a:pPr defTabSz="913668">
              <a:defRPr/>
            </a:pPr>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19</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Here are is an example of TLD branding that we developed, which highlights the different second level domains available within .AU and tries to give each one something of a personality.</a:t>
            </a:r>
          </a:p>
          <a:p>
            <a:pPr defTabSz="913668">
              <a:defRPr/>
            </a:pPr>
            <a:endParaRPr lang="en-AU" baseline="0" dirty="0" smtClean="0"/>
          </a:p>
          <a:p>
            <a:pPr defTabSz="913668">
              <a:defRPr/>
            </a:pPr>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20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who</a:t>
            </a:r>
            <a:r>
              <a:rPr lang="en-AU" baseline="0" dirty="0" smtClean="0"/>
              <a:t> are AusRegistry International?  </a:t>
            </a:r>
          </a:p>
          <a:p>
            <a:endParaRPr lang="en-AU" baseline="0" dirty="0" smtClean="0"/>
          </a:p>
          <a:p>
            <a:r>
              <a:rPr lang="en-AU" baseline="0" dirty="0" smtClean="0"/>
              <a:t>Well we’re based in Melbourne, Australia and are the international arm of AusRegistry, the Registry Operator for .AU.  We were founded in 1999 and have been operating the .AU registry since 2002. </a:t>
            </a:r>
          </a:p>
          <a:p>
            <a:endParaRPr lang="en-AU" baseline="0" dirty="0" smtClean="0"/>
          </a:p>
          <a:p>
            <a:r>
              <a:rPr lang="en-AU" baseline="0" dirty="0" smtClean="0"/>
              <a:t>In 2006 we were selected to be the software provider for the .</a:t>
            </a:r>
            <a:r>
              <a:rPr lang="en-AU" baseline="0" dirty="0" err="1" smtClean="0"/>
              <a:t>ae</a:t>
            </a:r>
            <a:r>
              <a:rPr lang="en-AU" baseline="0" dirty="0" smtClean="0"/>
              <a:t> ccTLD and have IDN-enabled our Registry software to facilitate their application for an Arabic ccTLD as part of the Fast Track Process.</a:t>
            </a:r>
          </a:p>
          <a:p>
            <a:endParaRPr lang="en-AU" baseline="0" dirty="0" smtClean="0"/>
          </a:p>
          <a:p>
            <a:r>
              <a:rPr lang="en-AU" baseline="0" dirty="0" smtClean="0"/>
              <a:t>We’re also very excited that we’ve just been selected as the Registry Services provider for the .</a:t>
            </a:r>
            <a:r>
              <a:rPr lang="en-AU" baseline="0" dirty="0" err="1" smtClean="0"/>
              <a:t>qa</a:t>
            </a:r>
            <a:r>
              <a:rPr lang="en-AU" baseline="0" dirty="0" smtClean="0"/>
              <a:t> ccTLD in Qatar, for also their ASCII and Arabic ccTLD requirements.</a:t>
            </a:r>
          </a:p>
        </p:txBody>
      </p:sp>
      <p:sp>
        <p:nvSpPr>
          <p:cNvPr id="4" name="Slide Number Placeholder 3"/>
          <p:cNvSpPr>
            <a:spLocks noGrp="1"/>
          </p:cNvSpPr>
          <p:nvPr>
            <p:ph type="sldNum" sz="quarter" idx="10"/>
          </p:nvPr>
        </p:nvSpPr>
        <p:spPr/>
        <p:txBody>
          <a:bodyPr/>
          <a:lstStyle/>
          <a:p>
            <a:fld id="{500DCA1F-AB15-4639-833B-958A935818E6}" type="slidenum">
              <a:rPr lang="en-AU" smtClean="0"/>
              <a:pPr/>
              <a:t>3</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Here are some logo examples.</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21</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When .AU reached 1 million names, we put together a broad publicity strategy to celebrate the achievement and to play on the idea of national identity.</a:t>
            </a:r>
          </a:p>
          <a:p>
            <a:pPr defTabSz="913668">
              <a:defRPr/>
            </a:pPr>
            <a:endParaRPr lang="en-AU" baseline="0" dirty="0" smtClean="0"/>
          </a:p>
          <a:p>
            <a:pPr defTabSz="913668">
              <a:defRPr/>
            </a:pPr>
            <a:r>
              <a:rPr lang="en-AU" baseline="0" dirty="0" smtClean="0"/>
              <a:t>This publicity included press advertisements, such as this one.</a:t>
            </a:r>
          </a:p>
          <a:p>
            <a:pPr defTabSz="913668">
              <a:defRPr/>
            </a:pPr>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22</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Anchor tenants are high profile websites that use your local ccTLD as their primary address.</a:t>
            </a:r>
          </a:p>
          <a:p>
            <a:pPr defTabSz="913668">
              <a:defRPr/>
            </a:pPr>
            <a:endParaRPr lang="en-AU" baseline="0" dirty="0" smtClean="0"/>
          </a:p>
          <a:p>
            <a:pPr defTabSz="913668">
              <a:defRPr/>
            </a:pPr>
            <a:r>
              <a:rPr lang="en-AU" baseline="0" dirty="0" smtClean="0"/>
              <a:t>They are a very effective way of promoting a ccTLD as they allow you to leverage the marketing budgets of much larger organisations.</a:t>
            </a:r>
          </a:p>
          <a:p>
            <a:pPr defTabSz="913668">
              <a:defRPr/>
            </a:pPr>
            <a:endParaRPr lang="en-AU" baseline="0" dirty="0" smtClean="0"/>
          </a:p>
          <a:p>
            <a:pPr defTabSz="913668">
              <a:defRPr/>
            </a:pPr>
            <a:r>
              <a:rPr lang="en-AU" baseline="0" dirty="0" smtClean="0"/>
              <a:t>Likely anchor tenants would be portals, media organisations or other high profile sites.</a:t>
            </a:r>
          </a:p>
          <a:p>
            <a:pPr defTabSz="913668">
              <a:defRPr/>
            </a:pPr>
            <a:endParaRPr lang="en-AU" baseline="0" dirty="0" smtClean="0"/>
          </a:p>
          <a:p>
            <a:pPr defTabSz="913668">
              <a:defRPr/>
            </a:pPr>
            <a:r>
              <a:rPr lang="en-AU" baseline="0" dirty="0" smtClean="0"/>
              <a:t>In some circumstances, it may be worth paying a potential anchor tenant to switch to your ccTLD.</a:t>
            </a:r>
          </a:p>
          <a:p>
            <a:pPr defTabSz="913668">
              <a:defRPr/>
            </a:pPr>
            <a:endParaRPr lang="en-AU" baseline="0" dirty="0" smtClean="0"/>
          </a:p>
          <a:p>
            <a:pPr defTabSz="913668">
              <a:defRPr/>
            </a:pPr>
            <a:r>
              <a:rPr lang="en-AU" baseline="0" dirty="0" smtClean="0"/>
              <a:t>One great recent example is the launch of </a:t>
            </a:r>
            <a:r>
              <a:rPr lang="en-AU" baseline="0" dirty="0" err="1" smtClean="0"/>
              <a:t>wp.me</a:t>
            </a:r>
            <a:r>
              <a:rPr lang="en-AU" baseline="0" dirty="0" smtClean="0"/>
              <a:t> by </a:t>
            </a:r>
            <a:r>
              <a:rPr lang="en-AU" baseline="0" dirty="0" err="1" smtClean="0"/>
              <a:t>Wordpress</a:t>
            </a:r>
            <a:r>
              <a:rPr lang="en-AU" baseline="0" dirty="0" smtClean="0"/>
              <a:t> as a URL-shortening service.</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23</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Much of the Registry’s marketing efforts should however be directed towards the sales channel to encourage them to market your ccTLD to their customer base and thereby to drive registration growth.</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24</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why is the sales channel so important?</a:t>
            </a:r>
          </a:p>
          <a:p>
            <a:endParaRPr lang="en-AU" dirty="0" smtClean="0"/>
          </a:p>
          <a:p>
            <a:r>
              <a:rPr lang="en-AU" dirty="0" smtClean="0"/>
              <a:t>The sales channel will almost always be the first point of contact with</a:t>
            </a:r>
            <a:r>
              <a:rPr lang="en-AU" baseline="0" dirty="0" smtClean="0"/>
              <a:t> potential registrants and will therefore play a significant role in determining whether or not they choose the local ccTLD as their first option.  Where a registry/registrar model exists, the registrar will own the customer relationship and must therefore be involved at all stages.  </a:t>
            </a:r>
          </a:p>
          <a:p>
            <a:endParaRPr lang="en-AU" baseline="0" dirty="0" smtClean="0"/>
          </a:p>
          <a:p>
            <a:r>
              <a:rPr lang="en-AU" baseline="0" dirty="0" smtClean="0"/>
              <a:t>Even where a direct registration model exists, registrants will still have a relationship with their hosting provider and will often turn to them first for advice or support.</a:t>
            </a:r>
          </a:p>
          <a:p>
            <a:endParaRPr lang="en-AU" baseline="0" dirty="0" smtClean="0"/>
          </a:p>
          <a:p>
            <a:r>
              <a:rPr lang="en-AU" baseline="0" dirty="0" smtClean="0"/>
              <a:t>The sales channel has an important role to play in terms of educating the market and building awareness of a ccTLD in this increasingly competitive global market.</a:t>
            </a:r>
          </a:p>
          <a:p>
            <a:endParaRPr lang="en-AU" baseline="0" dirty="0" smtClean="0"/>
          </a:p>
          <a:p>
            <a:r>
              <a:rPr lang="en-AU" baseline="0" dirty="0" smtClean="0"/>
              <a:t>The sales channel is also, of course, the easiest way to drive increased registration volumes.</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25</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a:t>
            </a:r>
            <a:r>
              <a:rPr lang="en-AU" baseline="0" dirty="0" smtClean="0"/>
              <a:t> what does the sales channel want?</a:t>
            </a:r>
          </a:p>
          <a:p>
            <a:endParaRPr lang="en-AU" baseline="0" dirty="0" smtClean="0"/>
          </a:p>
          <a:p>
            <a:r>
              <a:rPr lang="en-AU" baseline="0" dirty="0" smtClean="0"/>
              <a:t>Well, obviously, the best way to answer this question is to ask them.  These are some of the most likely candidates, based on our experience.</a:t>
            </a:r>
          </a:p>
          <a:p>
            <a:endParaRPr lang="en-AU" baseline="0" dirty="0" smtClean="0"/>
          </a:p>
          <a:p>
            <a:r>
              <a:rPr lang="en-AU" baseline="0" dirty="0" smtClean="0"/>
              <a:t>Firstly, they want to be able to make a margin on domain registrations, ideally through some form of wholesale pricing structure.</a:t>
            </a:r>
          </a:p>
          <a:p>
            <a:endParaRPr lang="en-AU" baseline="0" dirty="0" smtClean="0"/>
          </a:p>
          <a:p>
            <a:r>
              <a:rPr lang="en-AU" baseline="0" dirty="0" smtClean="0"/>
              <a:t>Ease of integration is also a very significant factor, especially for the volume players in the market.  Using a standard registrar interface such as EPP is a big advantage in this context.</a:t>
            </a:r>
          </a:p>
          <a:p>
            <a:endParaRPr lang="en-AU" baseline="0" dirty="0" smtClean="0"/>
          </a:p>
          <a:p>
            <a:r>
              <a:rPr lang="en-AU" baseline="0" dirty="0" smtClean="0"/>
              <a:t>Online management tools are desirable for a number of reasons.  </a:t>
            </a:r>
          </a:p>
          <a:p>
            <a:endParaRPr lang="en-AU" baseline="0" dirty="0" smtClean="0"/>
          </a:p>
          <a:p>
            <a:r>
              <a:rPr lang="en-AU" baseline="0" dirty="0" smtClean="0"/>
              <a:t>Clearly defined policies are also important as they provide certainty and facilitate the automation of many functions.</a:t>
            </a:r>
          </a:p>
          <a:p>
            <a:endParaRPr lang="en-AU" baseline="0" dirty="0" smtClean="0"/>
          </a:p>
          <a:p>
            <a:r>
              <a:rPr lang="en-AU" baseline="0" dirty="0" smtClean="0"/>
              <a:t>Product flexibility – domain names are just one part of the puzzle for the sales channel and flexibility to create attractive packages is important.  </a:t>
            </a:r>
          </a:p>
          <a:p>
            <a:endParaRPr lang="en-AU" baseline="0" dirty="0" smtClean="0"/>
          </a:p>
          <a:p>
            <a:r>
              <a:rPr lang="en-AU" baseline="0" dirty="0" smtClean="0"/>
              <a:t>Lead generation – your sales channel will always be looking for leads.</a:t>
            </a:r>
          </a:p>
          <a:p>
            <a:endParaRPr lang="en-AU" baseline="0" dirty="0" smtClean="0"/>
          </a:p>
          <a:p>
            <a:r>
              <a:rPr lang="en-AU" baseline="0" dirty="0" smtClean="0"/>
              <a:t>Marketing Support – promotions and other marketing support will also always be attractive to the sales channel.  </a:t>
            </a:r>
          </a:p>
          <a:p>
            <a:endParaRPr lang="en-AU" baseline="0" dirty="0" smtClean="0"/>
          </a:p>
          <a:p>
            <a:r>
              <a:rPr lang="en-AU" baseline="0" dirty="0" smtClean="0"/>
              <a:t>And, last but not least, the sales channel is always looking for more leads.</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26</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Promotional websites are a great way of combining public awareness campaigns with proactive lead generation.</a:t>
            </a:r>
          </a:p>
          <a:p>
            <a:pPr defTabSz="913668">
              <a:defRPr/>
            </a:pPr>
            <a:endParaRPr lang="en-AU" baseline="0" dirty="0" smtClean="0"/>
          </a:p>
          <a:p>
            <a:pPr defTabSz="913668">
              <a:defRPr/>
            </a:pPr>
            <a:r>
              <a:rPr lang="en-AU" baseline="0" dirty="0" smtClean="0"/>
              <a:t>Special offers are another great way of generating leads.</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27</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mywebname.com.au is a promotional website that we developed to try to break through some of the industry jargon and to talk to end-users in language they can understand.  This site then refers users onto registrars to register their name.</a:t>
            </a:r>
          </a:p>
        </p:txBody>
      </p:sp>
      <p:sp>
        <p:nvSpPr>
          <p:cNvPr id="4" name="Slide Number Placeholder 3"/>
          <p:cNvSpPr>
            <a:spLocks noGrp="1"/>
          </p:cNvSpPr>
          <p:nvPr>
            <p:ph type="sldNum" sz="quarter" idx="10"/>
          </p:nvPr>
        </p:nvSpPr>
        <p:spPr/>
        <p:txBody>
          <a:bodyPr/>
          <a:lstStyle/>
          <a:p>
            <a:fld id="{500DCA1F-AB15-4639-833B-958A935818E6}" type="slidenum">
              <a:rPr lang="en-AU" smtClean="0"/>
              <a:pPr/>
              <a:t>28</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This is the website that </a:t>
            </a:r>
            <a:r>
              <a:rPr lang="en-AU" baseline="0" dirty="0" err="1" smtClean="0"/>
              <a:t>Verisign</a:t>
            </a:r>
            <a:r>
              <a:rPr lang="en-AU" baseline="0" dirty="0" smtClean="0"/>
              <a:t> has developed to promote the .TV domain space.</a:t>
            </a:r>
          </a:p>
          <a:p>
            <a:pPr defTabSz="913668">
              <a:defRPr/>
            </a:pPr>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29</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Here are some special offers from our friends in Asia, all of which are designed to drive registrations through the channel.</a:t>
            </a:r>
          </a:p>
        </p:txBody>
      </p:sp>
      <p:sp>
        <p:nvSpPr>
          <p:cNvPr id="4" name="Slide Number Placeholder 3"/>
          <p:cNvSpPr>
            <a:spLocks noGrp="1"/>
          </p:cNvSpPr>
          <p:nvPr>
            <p:ph type="sldNum" sz="quarter" idx="10"/>
          </p:nvPr>
        </p:nvSpPr>
        <p:spPr/>
        <p:txBody>
          <a:bodyPr/>
          <a:lstStyle/>
          <a:p>
            <a:fld id="{500DCA1F-AB15-4639-833B-958A935818E6}" type="slidenum">
              <a:rPr lang="en-AU" smtClean="0"/>
              <a:pPr/>
              <a:t>30</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In case anyone is unsure where any of these places are, here’s a map.</a:t>
            </a:r>
          </a:p>
        </p:txBody>
      </p:sp>
      <p:sp>
        <p:nvSpPr>
          <p:cNvPr id="4" name="Slide Number Placeholder 3"/>
          <p:cNvSpPr>
            <a:spLocks noGrp="1"/>
          </p:cNvSpPr>
          <p:nvPr>
            <p:ph type="sldNum" sz="quarter" idx="10"/>
          </p:nvPr>
        </p:nvSpPr>
        <p:spPr/>
        <p:txBody>
          <a:bodyPr/>
          <a:lstStyle/>
          <a:p>
            <a:fld id="{500DCA1F-AB15-4639-833B-958A935818E6}" type="slidenum">
              <a:rPr lang="en-AU" smtClean="0"/>
              <a:pPr/>
              <a:t>4</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There are a number of methods through which you can provide marketing support to your channel.</a:t>
            </a:r>
          </a:p>
          <a:p>
            <a:pPr defTabSz="913668">
              <a:buFontTx/>
              <a:buChar char="-"/>
              <a:defRPr/>
            </a:pPr>
            <a:endParaRPr lang="en-AU" baseline="0" dirty="0" smtClean="0"/>
          </a:p>
          <a:p>
            <a:pPr defTabSz="913668">
              <a:buFontTx/>
              <a:buChar char="-"/>
              <a:defRPr/>
            </a:pPr>
            <a:r>
              <a:rPr lang="en-AU" baseline="0" dirty="0" smtClean="0"/>
              <a:t> Subsidy programs – provide subsidies to assist with specific marketing campaigns</a:t>
            </a:r>
          </a:p>
          <a:p>
            <a:pPr defTabSz="913668">
              <a:buFontTx/>
              <a:buChar char="-"/>
              <a:defRPr/>
            </a:pPr>
            <a:endParaRPr lang="en-AU" baseline="0" dirty="0" smtClean="0"/>
          </a:p>
          <a:p>
            <a:pPr defTabSz="913668">
              <a:buFontTx/>
              <a:buChar char="-"/>
              <a:defRPr/>
            </a:pPr>
            <a:r>
              <a:rPr lang="en-AU" baseline="0" dirty="0" smtClean="0"/>
              <a:t> Co-op Marketing programs – reimburse your registrars for their marketing spend in relation to your ccTLD </a:t>
            </a:r>
          </a:p>
          <a:p>
            <a:pPr defTabSz="913668">
              <a:buFontTx/>
              <a:buChar char="-"/>
              <a:defRPr/>
            </a:pPr>
            <a:endParaRPr lang="en-AU" baseline="0" dirty="0" smtClean="0"/>
          </a:p>
          <a:p>
            <a:pPr defTabSz="913668">
              <a:buFontTx/>
              <a:buChar char="-"/>
              <a:defRPr/>
            </a:pPr>
            <a:r>
              <a:rPr lang="en-AU" baseline="0" dirty="0" smtClean="0"/>
              <a:t> Marketing funds programs </a:t>
            </a:r>
          </a:p>
          <a:p>
            <a:pPr defTabSz="913668">
              <a:buFontTx/>
              <a:buChar char="-"/>
              <a:defRPr/>
            </a:pPr>
            <a:r>
              <a:rPr lang="en-AU" baseline="0" dirty="0" smtClean="0"/>
              <a:t>  provide rebates based on the increase in sales revenue</a:t>
            </a:r>
          </a:p>
          <a:p>
            <a:pPr defTabSz="913668">
              <a:buFontTx/>
              <a:buChar char="-"/>
              <a:defRPr/>
            </a:pPr>
            <a:endParaRPr lang="en-AU" baseline="0" dirty="0" smtClean="0"/>
          </a:p>
          <a:p>
            <a:pPr defTabSz="913668">
              <a:defRPr/>
            </a:pPr>
            <a:r>
              <a:rPr lang="en-AU" baseline="0" dirty="0" smtClean="0"/>
              <a:t>I can provide some detailed examples of each of these types of programs if anyone is interested.</a:t>
            </a:r>
          </a:p>
        </p:txBody>
      </p:sp>
      <p:sp>
        <p:nvSpPr>
          <p:cNvPr id="4" name="Slide Number Placeholder 3"/>
          <p:cNvSpPr>
            <a:spLocks noGrp="1"/>
          </p:cNvSpPr>
          <p:nvPr>
            <p:ph type="sldNum" sz="quarter" idx="10"/>
          </p:nvPr>
        </p:nvSpPr>
        <p:spPr/>
        <p:txBody>
          <a:bodyPr/>
          <a:lstStyle/>
          <a:p>
            <a:fld id="{500DCA1F-AB15-4639-833B-958A935818E6}" type="slidenum">
              <a:rPr lang="en-AU" smtClean="0"/>
              <a:pPr/>
              <a:t>31</a:t>
            </a:fld>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So, in summary, some things to take away.</a:t>
            </a:r>
          </a:p>
          <a:p>
            <a:pPr defTabSz="913668">
              <a:defRPr/>
            </a:pPr>
            <a:endParaRPr lang="en-AU" baseline="0" dirty="0" smtClean="0"/>
          </a:p>
          <a:p>
            <a:pPr defTabSz="913668">
              <a:defRPr/>
            </a:pPr>
            <a:r>
              <a:rPr lang="en-AU" baseline="0" dirty="0" smtClean="0"/>
              <a:t>The domain name market is increasingly competitive.  </a:t>
            </a:r>
          </a:p>
          <a:p>
            <a:pPr defTabSz="913668">
              <a:defRPr/>
            </a:pPr>
            <a:endParaRPr lang="en-AU" baseline="0" dirty="0" smtClean="0"/>
          </a:p>
          <a:p>
            <a:pPr defTabSz="913668">
              <a:defRPr/>
            </a:pPr>
            <a:r>
              <a:rPr lang="en-AU" baseline="0" dirty="0" smtClean="0"/>
              <a:t>To be successful, a ccTLD manager must build the ccTLD brand and must understand and work with the sales channel to drive registration growth.</a:t>
            </a:r>
          </a:p>
        </p:txBody>
      </p:sp>
      <p:sp>
        <p:nvSpPr>
          <p:cNvPr id="4" name="Slide Number Placeholder 3"/>
          <p:cNvSpPr>
            <a:spLocks noGrp="1"/>
          </p:cNvSpPr>
          <p:nvPr>
            <p:ph type="sldNum" sz="quarter" idx="10"/>
          </p:nvPr>
        </p:nvSpPr>
        <p:spPr/>
        <p:txBody>
          <a:bodyPr/>
          <a:lstStyle/>
          <a:p>
            <a:fld id="{500DCA1F-AB15-4639-833B-958A935818E6}" type="slidenum">
              <a:rPr lang="en-AU" smtClean="0"/>
              <a:pPr/>
              <a:t>32</a:t>
            </a:fld>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r>
              <a:rPr lang="en-AU" baseline="0" dirty="0" smtClean="0"/>
              <a:t>And, here is a picture of a Kangaroo.</a:t>
            </a:r>
          </a:p>
        </p:txBody>
      </p:sp>
      <p:sp>
        <p:nvSpPr>
          <p:cNvPr id="4" name="Slide Number Placeholder 3"/>
          <p:cNvSpPr>
            <a:spLocks noGrp="1"/>
          </p:cNvSpPr>
          <p:nvPr>
            <p:ph type="sldNum" sz="quarter" idx="10"/>
          </p:nvPr>
        </p:nvSpPr>
        <p:spPr/>
        <p:txBody>
          <a:bodyPr/>
          <a:lstStyle/>
          <a:p>
            <a:fld id="{500DCA1F-AB15-4639-833B-958A935818E6}" type="slidenum">
              <a:rPr lang="en-AU" smtClean="0"/>
              <a:pPr/>
              <a:t>33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So, what do we do?</a:t>
            </a:r>
          </a:p>
          <a:p>
            <a:endParaRPr lang="en-AU" baseline="0" dirty="0" smtClean="0"/>
          </a:p>
          <a:p>
            <a:r>
              <a:rPr lang="en-AU" baseline="0" dirty="0" smtClean="0"/>
              <a:t>We provide a range of services including registry software, hosted registry services and consultancy and training.  </a:t>
            </a:r>
          </a:p>
          <a:p>
            <a:endParaRPr lang="en-AU" baseline="0" dirty="0" smtClean="0"/>
          </a:p>
          <a:p>
            <a:r>
              <a:rPr lang="en-AU" baseline="0" dirty="0" smtClean="0"/>
              <a:t>Our systems are built on an EPP-based Registry/Registrar model and include full support for IDNs, DNSSEC and IPv6</a:t>
            </a:r>
          </a:p>
          <a:p>
            <a:endParaRPr lang="en-AU" baseline="0" dirty="0" smtClean="0"/>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500DCA1F-AB15-4639-833B-958A935818E6}" type="slidenum">
              <a:rPr lang="en-AU" smtClean="0"/>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So, that’s who we are.</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First, I’ll talk about the range of choices that exist in the current market.</a:t>
            </a:r>
          </a:p>
          <a:p>
            <a:endParaRPr lang="en-AU" baseline="0" dirty="0" smtClean="0"/>
          </a:p>
          <a:p>
            <a:r>
              <a:rPr lang="en-AU" baseline="0" dirty="0" smtClean="0"/>
              <a:t>Then I’ll talk about some strategies and approaches for the marketing of a ccTLD, looking at this from the perspective of the Regulator and the Registry, and will provide some examples in each case.</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Then, I want to talk about sales channels in the domain market and why they’re so important.</a:t>
            </a:r>
          </a:p>
          <a:p>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There are many choices out</a:t>
            </a:r>
            <a:r>
              <a:rPr lang="en-AU" baseline="0" dirty="0" smtClean="0"/>
              <a:t> there in the market place for any new registrant, regardless of where they are based.</a:t>
            </a:r>
          </a:p>
          <a:p>
            <a:endParaRPr lang="en-AU" baseline="0" dirty="0" smtClean="0"/>
          </a:p>
          <a:p>
            <a:r>
              <a:rPr lang="en-AU" dirty="0" smtClean="0"/>
              <a:t>The local ccTLD will be an obvious starting point for many,</a:t>
            </a:r>
            <a:r>
              <a:rPr lang="en-AU" baseline="0" dirty="0" smtClean="0"/>
              <a:t> for example .RU</a:t>
            </a:r>
          </a:p>
          <a:p>
            <a:endParaRPr lang="en-AU" baseline="0" dirty="0" smtClean="0"/>
          </a:p>
          <a:p>
            <a:r>
              <a:rPr lang="en-AU" baseline="0" dirty="0" smtClean="0"/>
              <a:t>The other obvious choice for many will be .COM, if the desired name is available, or perhaps one of the other gTLDs, such as .ORG or .BIZ.</a:t>
            </a:r>
          </a:p>
          <a:p>
            <a:endParaRPr lang="en-AU" baseline="0" dirty="0" smtClean="0"/>
          </a:p>
          <a:p>
            <a:r>
              <a:rPr lang="en-AU" baseline="0" dirty="0" smtClean="0"/>
              <a:t>Or they may look to a transnational or regional TLD like .EU or .ASIA. </a:t>
            </a:r>
          </a:p>
          <a:p>
            <a:endParaRPr lang="en-AU" baseline="0" dirty="0" smtClean="0"/>
          </a:p>
          <a:p>
            <a:r>
              <a:rPr lang="en-AU" baseline="0" dirty="0" smtClean="0"/>
              <a:t>Then there are the ‘repurposed’ ccTLDs, such as .TV, .ME &amp; .NU that are effectively also generic spaces.</a:t>
            </a:r>
          </a:p>
        </p:txBody>
      </p:sp>
      <p:sp>
        <p:nvSpPr>
          <p:cNvPr id="4" name="Slide Number Placeholder 3"/>
          <p:cNvSpPr>
            <a:spLocks noGrp="1"/>
          </p:cNvSpPr>
          <p:nvPr>
            <p:ph type="sldNum" sz="quarter" idx="10"/>
          </p:nvPr>
        </p:nvSpPr>
        <p:spPr/>
        <p:txBody>
          <a:bodyPr/>
          <a:lstStyle/>
          <a:p>
            <a:fld id="{500DCA1F-AB15-4639-833B-958A935818E6}" type="slidenum">
              <a:rPr lang="en-AU" smtClean="0"/>
              <a:pPr/>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This range of choice is of course about to become much wider through the new </a:t>
            </a:r>
            <a:r>
              <a:rPr lang="en-AU" baseline="0" dirty="0" err="1" smtClean="0"/>
              <a:t>gTLD</a:t>
            </a:r>
            <a:r>
              <a:rPr lang="en-AU" baseline="0" dirty="0" smtClean="0"/>
              <a:t> and IDN ccTLD Fast Track programs.</a:t>
            </a:r>
          </a:p>
          <a:p>
            <a:endParaRPr lang="en-AU" baseline="0" dirty="0" smtClean="0"/>
          </a:p>
          <a:p>
            <a:r>
              <a:rPr lang="en-AU" baseline="0" dirty="0" smtClean="0"/>
              <a:t>In this increasingly competitive global market, it’s therefore critically important that ccTLDs have clearly defined and effective marketing strategies to ensure they are not lost in the crowd.</a:t>
            </a:r>
          </a:p>
        </p:txBody>
      </p:sp>
      <p:sp>
        <p:nvSpPr>
          <p:cNvPr id="4" name="Slide Number Placeholder 3"/>
          <p:cNvSpPr>
            <a:spLocks noGrp="1"/>
          </p:cNvSpPr>
          <p:nvPr>
            <p:ph type="sldNum" sz="quarter" idx="10"/>
          </p:nvPr>
        </p:nvSpPr>
        <p:spPr/>
        <p:txBody>
          <a:bodyPr/>
          <a:lstStyle/>
          <a:p>
            <a:fld id="{500DCA1F-AB15-4639-833B-958A935818E6}" type="slidenum">
              <a:rPr lang="en-AU" smtClean="0"/>
              <a:pPr/>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what are the major influences</a:t>
            </a:r>
            <a:r>
              <a:rPr lang="en-AU" baseline="0" dirty="0" smtClean="0"/>
              <a:t> on registrants when they come to choose a TLD?</a:t>
            </a:r>
          </a:p>
          <a:p>
            <a:endParaRPr lang="en-AU" baseline="0" dirty="0" smtClean="0"/>
          </a:p>
          <a:p>
            <a:r>
              <a:rPr lang="en-AU" baseline="0" dirty="0" smtClean="0"/>
              <a:t>Clearly there are different types of registrants and they’re going to be influenced by different things.  These are some factors that should influence most registrants, regardless of whether they’re a government body, an educational institution, a small, medium or large business, a non-profit organisation or an individual.</a:t>
            </a:r>
          </a:p>
          <a:p>
            <a:endParaRPr lang="en-AU" baseline="0" dirty="0" smtClean="0"/>
          </a:p>
          <a:p>
            <a:r>
              <a:rPr lang="en-AU" baseline="0" dirty="0" smtClean="0"/>
              <a:t>A major influence will be the level of knowledge and awareness that the person has about their options.  If someone isn’t aware of the local ccTLD, then they’re pretty unlikely to make it their first choice.  On the other hand, I think we can assume that everyone that’s had some exposure to the internet is aware of .com.  Of course, potential registrants will seek advice and recommendations, from the sales channel!</a:t>
            </a:r>
          </a:p>
          <a:p>
            <a:endParaRPr lang="en-AU" baseline="0" dirty="0" smtClean="0"/>
          </a:p>
          <a:p>
            <a:r>
              <a:rPr lang="en-AU" dirty="0" smtClean="0"/>
              <a:t>Cost will of course always</a:t>
            </a:r>
            <a:r>
              <a:rPr lang="en-AU" baseline="0" dirty="0" smtClean="0"/>
              <a:t> be a major influence.  In many countries, the relative cost of the local ccTLD is a major barrier to uptake.  </a:t>
            </a:r>
          </a:p>
          <a:p>
            <a:endParaRPr lang="en-AU" baseline="0" dirty="0" smtClean="0"/>
          </a:p>
          <a:p>
            <a:r>
              <a:rPr lang="en-AU" baseline="0" dirty="0" smtClean="0"/>
              <a:t>Availability of quality names is also another major factor which often works against gTLDs, particularly .com.  </a:t>
            </a:r>
          </a:p>
          <a:p>
            <a:endParaRPr lang="en-AU" baseline="0" dirty="0" smtClean="0"/>
          </a:p>
          <a:p>
            <a:r>
              <a:rPr lang="en-AU" baseline="0" dirty="0" smtClean="0"/>
              <a:t>Ease of registration  -  any paperwork or other requirements that delay the registration process will inevitably effect demand for a ccTLD.</a:t>
            </a:r>
          </a:p>
        </p:txBody>
      </p:sp>
      <p:sp>
        <p:nvSpPr>
          <p:cNvPr id="4" name="Slide Number Placeholder 3"/>
          <p:cNvSpPr>
            <a:spLocks noGrp="1"/>
          </p:cNvSpPr>
          <p:nvPr>
            <p:ph type="sldNum" sz="quarter" idx="10"/>
          </p:nvPr>
        </p:nvSpPr>
        <p:spPr/>
        <p:txBody>
          <a:bodyPr/>
          <a:lstStyle/>
          <a:p>
            <a:fld id="{500DCA1F-AB15-4639-833B-958A935818E6}" type="slidenum">
              <a:rPr lang="en-AU" smtClean="0"/>
              <a:pPr/>
              <a:t>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668">
              <a:defRPr/>
            </a:pPr>
            <a:endParaRPr lang="en-AU" baseline="0" dirty="0" smtClean="0"/>
          </a:p>
          <a:p>
            <a:pPr defTabSz="913668">
              <a:defRPr/>
            </a:pPr>
            <a:endParaRPr lang="en-AU" baseline="0" dirty="0" smtClean="0"/>
          </a:p>
        </p:txBody>
      </p:sp>
      <p:sp>
        <p:nvSpPr>
          <p:cNvPr id="4" name="Slide Number Placeholder 3"/>
          <p:cNvSpPr>
            <a:spLocks noGrp="1"/>
          </p:cNvSpPr>
          <p:nvPr>
            <p:ph type="sldNum" sz="quarter" idx="10"/>
          </p:nvPr>
        </p:nvSpPr>
        <p:spPr/>
        <p:txBody>
          <a:bodyPr/>
          <a:lstStyle/>
          <a:p>
            <a:fld id="{500DCA1F-AB15-4639-833B-958A935818E6}" type="slidenum">
              <a:rPr lang="en-AU" smtClean="0"/>
              <a:pPr/>
              <a:t>10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2130425"/>
            <a:ext cx="6743720" cy="1470025"/>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2143108" y="3886200"/>
            <a:ext cx="5629292"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pic>
        <p:nvPicPr>
          <p:cNvPr id="6" name="Picture 5" descr="ARI Logo.png"/>
          <p:cNvPicPr>
            <a:picLocks noChangeAspect="1"/>
          </p:cNvPicPr>
          <p:nvPr userDrawn="1"/>
        </p:nvPicPr>
        <p:blipFill>
          <a:blip r:embed="rId2" cstate="print">
            <a:lum bright="-3000" contrast="-6000"/>
          </a:blip>
          <a:stretch>
            <a:fillRect/>
          </a:stretch>
        </p:blipFill>
        <p:spPr>
          <a:xfrm>
            <a:off x="8143900" y="142852"/>
            <a:ext cx="905003" cy="269784"/>
          </a:xfrm>
          <a:prstGeom prst="rect">
            <a:avLst/>
          </a:prstGeom>
        </p:spPr>
      </p:pic>
      <p:sp>
        <p:nvSpPr>
          <p:cNvPr id="7" name="Footer Placeholder 4"/>
          <p:cNvSpPr>
            <a:spLocks noGrp="1"/>
          </p:cNvSpPr>
          <p:nvPr>
            <p:ph type="ftr" sz="quarter" idx="3"/>
          </p:nvPr>
        </p:nvSpPr>
        <p:spPr>
          <a:xfrm>
            <a:off x="7072330" y="6492899"/>
            <a:ext cx="2252658" cy="365125"/>
          </a:xfrm>
          <a:prstGeom prst="rect">
            <a:avLst/>
          </a:prstGeom>
        </p:spPr>
        <p:txBody>
          <a:bodyPr/>
          <a:lstStyle>
            <a:lvl1pPr>
              <a:defRPr sz="1600">
                <a:solidFill>
                  <a:srgbClr val="FFE01D"/>
                </a:solidFill>
              </a:defRPr>
            </a:lvl1pPr>
          </a:lstStyle>
          <a:p>
            <a:r>
              <a:rPr lang="en-US" dirty="0" smtClean="0"/>
              <a:t>www.ausregistry.com</a:t>
            </a:r>
            <a:endParaRPr lang="en-AU"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4480" y="273050"/>
            <a:ext cx="2214578" cy="116205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929058" y="273050"/>
            <a:ext cx="50006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1714480" y="1435100"/>
            <a:ext cx="221457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3120"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36750" y="612775"/>
            <a:ext cx="549277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94312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14480" y="274638"/>
            <a:ext cx="6972320" cy="1143000"/>
          </a:xfrm>
        </p:spPr>
        <p:txBody>
          <a:bodyPr/>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1714480" y="1600200"/>
            <a:ext cx="697232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714480" y="274638"/>
            <a:ext cx="47625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862C5E6-2611-42C3-9348-659C97CD0A31}" type="datetimeFigureOut">
              <a:rPr lang="en-US" smtClean="0"/>
              <a:pPr/>
              <a:t>9/3/2009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862C5E6-2611-42C3-9348-659C97CD0A31}" type="datetimeFigureOut">
              <a:rPr lang="en-US" smtClean="0"/>
              <a:pPr/>
              <a:t>9/3/2009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2C5E6-2611-42C3-9348-659C97CD0A31}" type="datetimeFigureOut">
              <a:rPr lang="en-US" smtClean="0"/>
              <a:pPr/>
              <a:t>9/3/2009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862C5E6-2611-42C3-9348-659C97CD0A31}" type="datetimeFigureOut">
              <a:rPr lang="en-US" smtClean="0"/>
              <a:pPr/>
              <a:t>9/3/2009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862C5E6-2611-42C3-9348-659C97CD0A31}" type="datetimeFigureOut">
              <a:rPr lang="en-US" smtClean="0"/>
              <a:pPr/>
              <a:t>9/3/2009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862C5E6-2611-42C3-9348-659C97CD0A31}" type="datetimeFigureOut">
              <a:rPr lang="en-US" smtClean="0"/>
              <a:pPr/>
              <a:t>9/3/2009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714480" y="571480"/>
            <a:ext cx="7143800" cy="55546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pic>
        <p:nvPicPr>
          <p:cNvPr id="6" name="Picture 5" descr="ARI Logo.png"/>
          <p:cNvPicPr>
            <a:picLocks noChangeAspect="1"/>
          </p:cNvPicPr>
          <p:nvPr userDrawn="1"/>
        </p:nvPicPr>
        <p:blipFill>
          <a:blip r:embed="rId2" cstate="print">
            <a:lum bright="-3000" contrast="-6000"/>
          </a:blip>
          <a:stretch>
            <a:fillRect/>
          </a:stretch>
        </p:blipFill>
        <p:spPr>
          <a:xfrm>
            <a:off x="8143900" y="142852"/>
            <a:ext cx="905003" cy="269784"/>
          </a:xfrm>
          <a:prstGeom prst="rect">
            <a:avLst/>
          </a:prstGeom>
        </p:spPr>
      </p:pic>
      <p:sp>
        <p:nvSpPr>
          <p:cNvPr id="7" name="Footer Placeholder 4"/>
          <p:cNvSpPr txBox="1">
            <a:spLocks/>
          </p:cNvSpPr>
          <p:nvPr userDrawn="1"/>
        </p:nvSpPr>
        <p:spPr>
          <a:xfrm>
            <a:off x="7072330" y="6492899"/>
            <a:ext cx="2252658" cy="365125"/>
          </a:xfrm>
          <a:prstGeom prst="rect">
            <a:avLst/>
          </a:prstGeom>
        </p:spPr>
        <p:txBody>
          <a:bodyPr/>
          <a:lstStyle>
            <a:lvl1pPr>
              <a:defRPr sz="1600">
                <a:solidFill>
                  <a:srgbClr val="FFE01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srgbClr val="FFE01D"/>
                </a:solidFill>
                <a:effectLst/>
                <a:uLnTx/>
                <a:uFillTx/>
                <a:latin typeface="+mn-lt"/>
                <a:ea typeface="+mn-ea"/>
                <a:cs typeface="+mn-cs"/>
              </a:rPr>
              <a:t>www.ausregistry.com</a:t>
            </a:r>
            <a:endParaRPr kumimoji="0" lang="en-AU" sz="1600" b="0" i="0" u="none" strike="noStrike" kern="1200" cap="none" spc="0" normalizeH="0" baseline="0" noProof="0" dirty="0">
              <a:ln>
                <a:noFill/>
              </a:ln>
              <a:solidFill>
                <a:srgbClr val="FFE01D"/>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2C5E6-2611-42C3-9348-659C97CD0A31}" type="datetimeFigureOut">
              <a:rPr lang="en-US" smtClean="0"/>
              <a:pPr/>
              <a:t>9/3/2009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2C5E6-2611-42C3-9348-659C97CD0A31}" type="datetimeFigureOut">
              <a:rPr lang="en-US" smtClean="0"/>
              <a:pPr/>
              <a:t>9/3/2009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2C5E6-2611-42C3-9348-659C97CD0A31}" type="datetimeFigureOut">
              <a:rPr lang="en-US" smtClean="0"/>
              <a:pPr/>
              <a:t>9/3/2009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862C5E6-2611-42C3-9348-659C97CD0A31}" type="datetimeFigureOut">
              <a:rPr lang="en-US" smtClean="0"/>
              <a:pPr/>
              <a:t>9/3/2009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862C5E6-2611-42C3-9348-659C97CD0A31}" type="datetimeFigureOut">
              <a:rPr lang="en-US" smtClean="0"/>
              <a:pPr/>
              <a:t>9/3/2009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B8CC4A-0E94-455C-AFB1-6E80ECD232DD}"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Layout">
    <p:spTree>
      <p:nvGrpSpPr>
        <p:cNvPr id="1" name=""/>
        <p:cNvGrpSpPr/>
        <p:nvPr/>
      </p:nvGrpSpPr>
      <p:grpSpPr>
        <a:xfrm>
          <a:off x="0" y="0"/>
          <a:ext cx="0" cy="0"/>
          <a:chOff x="0" y="0"/>
          <a:chExt cx="0" cy="0"/>
        </a:xfrm>
      </p:grpSpPr>
      <p:pic>
        <p:nvPicPr>
          <p:cNvPr id="6" name="Picture 5" descr="PPT background - gradient white.png"/>
          <p:cNvPicPr>
            <a:picLocks noChangeAspect="1"/>
          </p:cNvPicPr>
          <p:nvPr userDrawn="1"/>
        </p:nvPicPr>
        <p:blipFill>
          <a:blip r:embed="rId2" cstate="print"/>
          <a:stretch>
            <a:fillRect/>
          </a:stretch>
        </p:blipFill>
        <p:spPr>
          <a:xfrm>
            <a:off x="0" y="0"/>
            <a:ext cx="9144000" cy="6858000"/>
          </a:xfrm>
          <a:prstGeom prst="rect">
            <a:avLst/>
          </a:prstGeom>
        </p:spPr>
      </p:pic>
      <p:sp>
        <p:nvSpPr>
          <p:cNvPr id="4" name="Content Placeholder 2"/>
          <p:cNvSpPr>
            <a:spLocks noGrp="1"/>
          </p:cNvSpPr>
          <p:nvPr>
            <p:ph idx="1"/>
          </p:nvPr>
        </p:nvSpPr>
        <p:spPr>
          <a:xfrm>
            <a:off x="1714480" y="571480"/>
            <a:ext cx="7143800" cy="55546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480" y="274638"/>
            <a:ext cx="7215238" cy="1143000"/>
          </a:xfrm>
        </p:spPr>
        <p:txBody>
          <a:bodyPr>
            <a:normAutofit/>
          </a:bodyPr>
          <a:lstStyle>
            <a:lvl1pPr algn="l">
              <a:defRPr sz="3600"/>
            </a:lvl1pPr>
          </a:lstStyle>
          <a:p>
            <a:r>
              <a:rPr lang="en-US" dirty="0" smtClean="0"/>
              <a:t>Click to edit Master title style</a:t>
            </a:r>
            <a:endParaRPr lang="en-AU" dirty="0"/>
          </a:p>
        </p:txBody>
      </p:sp>
      <p:sp>
        <p:nvSpPr>
          <p:cNvPr id="3" name="Content Placeholder 2"/>
          <p:cNvSpPr>
            <a:spLocks noGrp="1"/>
          </p:cNvSpPr>
          <p:nvPr>
            <p:ph idx="1"/>
          </p:nvPr>
        </p:nvSpPr>
        <p:spPr>
          <a:xfrm>
            <a:off x="1714480" y="1600200"/>
            <a:ext cx="6972320" cy="4525963"/>
          </a:xfrm>
        </p:spPr>
        <p:txBody>
          <a:bodyPr/>
          <a:lstStyle>
            <a:lvl1pPr>
              <a:defRPr sz="3000"/>
            </a:lvl1pPr>
            <a:lvl2pPr>
              <a:defRPr sz="2600"/>
            </a:lvl2pPr>
            <a:lvl3pPr>
              <a:defRPr sz="22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pic>
        <p:nvPicPr>
          <p:cNvPr id="6" name="Picture 5" descr="ARI Logo.png"/>
          <p:cNvPicPr>
            <a:picLocks noChangeAspect="1"/>
          </p:cNvPicPr>
          <p:nvPr userDrawn="1"/>
        </p:nvPicPr>
        <p:blipFill>
          <a:blip r:embed="rId2" cstate="print">
            <a:lum bright="-3000" contrast="-6000"/>
          </a:blip>
          <a:stretch>
            <a:fillRect/>
          </a:stretch>
        </p:blipFill>
        <p:spPr>
          <a:xfrm>
            <a:off x="8143900" y="142852"/>
            <a:ext cx="905003" cy="269784"/>
          </a:xfrm>
          <a:prstGeom prst="rect">
            <a:avLst/>
          </a:prstGeom>
        </p:spPr>
      </p:pic>
      <p:sp>
        <p:nvSpPr>
          <p:cNvPr id="7" name="Footer Placeholder 4"/>
          <p:cNvSpPr txBox="1">
            <a:spLocks/>
          </p:cNvSpPr>
          <p:nvPr userDrawn="1"/>
        </p:nvSpPr>
        <p:spPr>
          <a:xfrm>
            <a:off x="7072330" y="6492899"/>
            <a:ext cx="2252658" cy="365125"/>
          </a:xfrm>
          <a:prstGeom prst="rect">
            <a:avLst/>
          </a:prstGeom>
        </p:spPr>
        <p:txBody>
          <a:bodyPr/>
          <a:lstStyle>
            <a:lvl1pPr>
              <a:defRPr sz="1600">
                <a:solidFill>
                  <a:srgbClr val="FFE01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srgbClr val="FFE01D"/>
                </a:solidFill>
                <a:effectLst/>
                <a:uLnTx/>
                <a:uFillTx/>
                <a:latin typeface="+mn-lt"/>
                <a:ea typeface="+mn-ea"/>
                <a:cs typeface="+mn-cs"/>
              </a:rPr>
              <a:t>www.ausregistry.com</a:t>
            </a:r>
            <a:endParaRPr kumimoji="0" lang="en-AU" sz="1600" b="0" i="0" u="none" strike="noStrike" kern="1200" cap="none" spc="0" normalizeH="0" baseline="0" noProof="0" dirty="0">
              <a:ln>
                <a:noFill/>
              </a:ln>
              <a:solidFill>
                <a:srgbClr val="FFE01D"/>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4479" y="4406900"/>
            <a:ext cx="7215239" cy="1362075"/>
          </a:xfrm>
        </p:spPr>
        <p:txBody>
          <a:bodyPr anchor="t"/>
          <a:lstStyle>
            <a:lvl1pPr algn="l">
              <a:defRPr sz="40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1714479" y="2906713"/>
            <a:ext cx="72152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pic>
        <p:nvPicPr>
          <p:cNvPr id="6" name="Picture 5" descr="ARI Logo.png"/>
          <p:cNvPicPr>
            <a:picLocks noChangeAspect="1"/>
          </p:cNvPicPr>
          <p:nvPr userDrawn="1"/>
        </p:nvPicPr>
        <p:blipFill>
          <a:blip r:embed="rId2" cstate="print">
            <a:lum bright="-3000" contrast="-6000"/>
          </a:blip>
          <a:stretch>
            <a:fillRect/>
          </a:stretch>
        </p:blipFill>
        <p:spPr>
          <a:xfrm>
            <a:off x="8143900" y="142852"/>
            <a:ext cx="905003" cy="26978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480" y="274638"/>
            <a:ext cx="7215238"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1714480" y="1600200"/>
            <a:ext cx="3500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286380" y="1600200"/>
            <a:ext cx="36433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pic>
        <p:nvPicPr>
          <p:cNvPr id="7" name="Picture 6" descr="ARI Logo.png"/>
          <p:cNvPicPr>
            <a:picLocks noChangeAspect="1"/>
          </p:cNvPicPr>
          <p:nvPr userDrawn="1"/>
        </p:nvPicPr>
        <p:blipFill>
          <a:blip r:embed="rId2" cstate="print">
            <a:lum bright="-3000" contrast="-6000"/>
          </a:blip>
          <a:stretch>
            <a:fillRect/>
          </a:stretch>
        </p:blipFill>
        <p:spPr>
          <a:xfrm>
            <a:off x="8143900" y="142852"/>
            <a:ext cx="905003" cy="26978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4480" y="274638"/>
            <a:ext cx="7215238" cy="1143000"/>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1714480" y="1535113"/>
            <a:ext cx="3500462"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14480" y="2174875"/>
            <a:ext cx="35004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14984" y="1535113"/>
            <a:ext cx="3614734"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14984" y="2174875"/>
            <a:ext cx="36147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4480" y="274638"/>
            <a:ext cx="697232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&lt;insert slide title&gt;</a:t>
            </a:r>
            <a:endParaRPr lang="en-AU" dirty="0" smtClean="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3A0">
            <a:alpha val="0"/>
          </a:srgbClr>
        </a:solidFill>
        <a:effectLst/>
      </p:bgPr>
    </p:bg>
    <p:spTree>
      <p:nvGrpSpPr>
        <p:cNvPr id="1" name=""/>
        <p:cNvGrpSpPr/>
        <p:nvPr/>
      </p:nvGrpSpPr>
      <p:grpSpPr>
        <a:xfrm>
          <a:off x="0" y="0"/>
          <a:ext cx="0" cy="0"/>
          <a:chOff x="0" y="0"/>
          <a:chExt cx="0" cy="0"/>
        </a:xfrm>
      </p:grpSpPr>
      <p:pic>
        <p:nvPicPr>
          <p:cNvPr id="9" name="Picture 8" descr="PPT background - gradient.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1357290" y="1600200"/>
            <a:ext cx="732951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0" name="Picture 9" descr="ARI Logo.png"/>
          <p:cNvPicPr>
            <a:picLocks noChangeAspect="1"/>
          </p:cNvPicPr>
          <p:nvPr/>
        </p:nvPicPr>
        <p:blipFill>
          <a:blip r:embed="rId16" cstate="print">
            <a:lum bright="-3000" contrast="-6000"/>
          </a:blip>
          <a:stretch>
            <a:fillRect/>
          </a:stretch>
        </p:blipFill>
        <p:spPr>
          <a:xfrm>
            <a:off x="8143900" y="142852"/>
            <a:ext cx="905003" cy="269784"/>
          </a:xfrm>
          <a:prstGeom prst="rect">
            <a:avLst/>
          </a:prstGeom>
        </p:spPr>
      </p:pic>
      <p:pic>
        <p:nvPicPr>
          <p:cNvPr id="6" name="Picture 5" descr="cctld presentation background.jpg"/>
          <p:cNvPicPr>
            <a:picLocks noChangeAspect="1"/>
          </p:cNvPicPr>
          <p:nvPr userDrawn="1"/>
        </p:nvPicPr>
        <p:blipFill>
          <a:blip r:embed="rId17" cstate="print"/>
          <a:stretch>
            <a:fillRect/>
          </a:stretch>
        </p:blipFill>
        <p:spPr>
          <a:xfrm>
            <a:off x="-142908" y="-9625"/>
            <a:ext cx="9283742" cy="69013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fade/>
  </p:transition>
  <p:timing>
    <p:tnLst>
      <p:par>
        <p:cTn id="1" dur="indefinite" restart="never" nodeType="tmRoot"/>
      </p:par>
    </p:tnLst>
  </p:timing>
  <p:txStyles>
    <p:titleStyle>
      <a:lvl1pPr algn="l" defTabSz="914400" rtl="0" eaLnBrk="1" latinLnBrk="0" hangingPunct="1">
        <a:spcBef>
          <a:spcPct val="0"/>
        </a:spcBef>
        <a:buNone/>
        <a:defRPr sz="3600" kern="1200">
          <a:solidFill>
            <a:srgbClr val="FFE01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5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C5E6-2611-42C3-9348-659C97CD0A31}" type="datetimeFigureOut">
              <a:rPr lang="en-US" smtClean="0"/>
              <a:pPr/>
              <a:t>9/3/2009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8CC4A-0E94-455C-AFB1-6E80ECD232DD}"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10.jpeg"/><Relationship Id="rId7" Type="http://schemas.openxmlformats.org/officeDocument/2006/relationships/image" Target="../media/image33.png"/><Relationship Id="rId12"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9.png"/><Relationship Id="rId5" Type="http://schemas.openxmlformats.org/officeDocument/2006/relationships/image" Target="../media/image31.png"/><Relationship Id="rId10" Type="http://schemas.openxmlformats.org/officeDocument/2006/relationships/image" Target="../media/image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hyperlink" Target="http://www.domainbuzz.ca/cn/index.asp" TargetMode="Externa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I-Logo.png"/>
          <p:cNvPicPr>
            <a:picLocks noChangeAspect="1"/>
          </p:cNvPicPr>
          <p:nvPr/>
        </p:nvPicPr>
        <p:blipFill>
          <a:blip r:embed="rId2" cstate="print"/>
          <a:stretch>
            <a:fillRect/>
          </a:stretch>
        </p:blipFill>
        <p:spPr>
          <a:xfrm>
            <a:off x="2428860" y="2285992"/>
            <a:ext cx="4429156" cy="14148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52" y="2786058"/>
            <a:ext cx="4929254" cy="1143000"/>
          </a:xfrm>
        </p:spPr>
        <p:txBody>
          <a:bodyPr>
            <a:normAutofit/>
          </a:bodyPr>
          <a:lstStyle/>
          <a:p>
            <a:pPr algn="ctr"/>
            <a:r>
              <a:rPr lang="en-AU" dirty="0" smtClean="0"/>
              <a:t>Marketing your ccTLD</a:t>
            </a:r>
            <a:endParaRPr lang="en-AU"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Different approaches</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endParaRPr lang="en-AU" dirty="0" smtClean="0"/>
          </a:p>
          <a:p>
            <a:pPr marL="342900" lvl="1" indent="-342900">
              <a:buFont typeface="Arial" pitchFamily="34" charset="0"/>
              <a:buChar char="•"/>
            </a:pPr>
            <a:r>
              <a:rPr lang="en-AU" dirty="0" smtClean="0"/>
              <a:t>Regulator</a:t>
            </a:r>
          </a:p>
          <a:p>
            <a:pPr marL="742950" lvl="2"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r>
              <a:rPr lang="en-AU" dirty="0" smtClean="0"/>
              <a:t>Registry</a:t>
            </a:r>
          </a:p>
          <a:p>
            <a:pPr marL="742950" lvl="2" indent="-342900"/>
            <a:endParaRPr lang="en-AU" dirty="0" smtClean="0"/>
          </a:p>
          <a:p>
            <a:pPr marL="742950" lvl="2" indent="-342900"/>
            <a:endParaRPr lang="en-AU" dirty="0" smtClean="0"/>
          </a:p>
          <a:p>
            <a:pPr marL="342900" lvl="1" indent="-342900">
              <a:buFont typeface="Arial" pitchFamily="34" charset="0"/>
              <a:buChar char="•"/>
            </a:pPr>
            <a:r>
              <a:rPr lang="en-AU" dirty="0" smtClean="0"/>
              <a:t>Registrars, Resellers (the Sales Channel)</a:t>
            </a:r>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pic>
        <p:nvPicPr>
          <p:cNvPr id="4" name="Picture 7"/>
          <p:cNvPicPr>
            <a:picLocks noChangeAspect="1" noChangeArrowheads="1"/>
          </p:cNvPicPr>
          <p:nvPr/>
        </p:nvPicPr>
        <p:blipFill>
          <a:blip r:embed="rId3" cstate="print"/>
          <a:srcRect/>
          <a:stretch>
            <a:fillRect/>
          </a:stretch>
        </p:blipFill>
        <p:spPr bwMode="auto">
          <a:xfrm>
            <a:off x="785786" y="1571612"/>
            <a:ext cx="933450" cy="93345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928662" y="3000372"/>
            <a:ext cx="657225" cy="933450"/>
          </a:xfrm>
          <a:prstGeom prst="rect">
            <a:avLst/>
          </a:prstGeom>
          <a:noFill/>
          <a:ln w="9525">
            <a:noFill/>
            <a:miter lim="800000"/>
            <a:headEnd/>
            <a:tailEnd/>
          </a:ln>
        </p:spPr>
      </p:pic>
      <p:pic>
        <p:nvPicPr>
          <p:cNvPr id="6"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57224" y="4214818"/>
            <a:ext cx="704850" cy="9334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43000" y="274638"/>
            <a:ext cx="7786688" cy="1143000"/>
          </a:xfrm>
        </p:spPr>
        <p:txBody>
          <a:bodyPr/>
          <a:lstStyle/>
          <a:p>
            <a:pPr eaLnBrk="1" hangingPunct="1"/>
            <a:r>
              <a:rPr lang="en-AU" dirty="0" smtClean="0"/>
              <a:t>Direct model</a:t>
            </a:r>
            <a:endParaRPr lang="en-US" dirty="0" smtClean="0"/>
          </a:p>
        </p:txBody>
      </p:sp>
      <p:sp>
        <p:nvSpPr>
          <p:cNvPr id="3" name="Content Placeholder 2"/>
          <p:cNvSpPr>
            <a:spLocks noGrp="1"/>
          </p:cNvSpPr>
          <p:nvPr>
            <p:ph idx="1"/>
          </p:nvPr>
        </p:nvSpPr>
        <p:spPr>
          <a:xfrm>
            <a:off x="1142976" y="1600199"/>
            <a:ext cx="7786742" cy="4827600"/>
          </a:xfrm>
          <a:solidFill>
            <a:schemeClr val="bg1"/>
          </a:solidFill>
          <a:effectLst>
            <a:softEdge rad="63500"/>
          </a:effectLst>
        </p:spPr>
        <p:txBody>
          <a:bodyPr rtlCol="0"/>
          <a:lstStyle/>
          <a:p>
            <a:pPr eaLnBrk="1" fontAlgn="auto" hangingPunct="1">
              <a:spcAft>
                <a:spcPts val="0"/>
              </a:spcAft>
              <a:buNone/>
              <a:defRPr/>
            </a:pPr>
            <a:endParaRPr lang="en-US" dirty="0">
              <a:solidFill>
                <a:schemeClr val="tx1"/>
              </a:solidFill>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22588" y="1735138"/>
            <a:ext cx="4227512" cy="4500562"/>
          </a:xfrm>
          <a:prstGeom prst="rect">
            <a:avLst/>
          </a:prstGeom>
          <a:noFill/>
          <a:ln w="9525">
            <a:noFill/>
            <a:miter lim="800000"/>
            <a:headEnd/>
            <a:tailEnd/>
          </a:ln>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72132" y="2000240"/>
            <a:ext cx="539430" cy="71438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274638"/>
            <a:ext cx="7786688" cy="1143000"/>
          </a:xfrm>
        </p:spPr>
        <p:txBody>
          <a:bodyPr/>
          <a:lstStyle/>
          <a:p>
            <a:pPr eaLnBrk="1" hangingPunct="1"/>
            <a:r>
              <a:rPr lang="en-AU" dirty="0" smtClean="0"/>
              <a:t>Registry/Registrar model</a:t>
            </a:r>
            <a:endParaRPr lang="en-US" dirty="0" smtClean="0"/>
          </a:p>
        </p:txBody>
      </p:sp>
      <p:sp>
        <p:nvSpPr>
          <p:cNvPr id="3" name="Content Placeholder 2"/>
          <p:cNvSpPr>
            <a:spLocks noGrp="1"/>
          </p:cNvSpPr>
          <p:nvPr>
            <p:ph idx="1"/>
          </p:nvPr>
        </p:nvSpPr>
        <p:spPr>
          <a:xfrm>
            <a:off x="1142976" y="1600199"/>
            <a:ext cx="7786742" cy="4827600"/>
          </a:xfrm>
          <a:solidFill>
            <a:schemeClr val="bg1"/>
          </a:solidFill>
          <a:effectLst>
            <a:softEdge rad="63500"/>
          </a:effectLst>
        </p:spPr>
        <p:txBody>
          <a:bodyPr rtlCol="0"/>
          <a:lstStyle/>
          <a:p>
            <a:pPr eaLnBrk="1" fontAlgn="auto" hangingPunct="1">
              <a:spcAft>
                <a:spcPts val="0"/>
              </a:spcAft>
              <a:buNone/>
              <a:defRPr/>
            </a:pPr>
            <a:endParaRPr lang="en-US" dirty="0"/>
          </a:p>
        </p:txBody>
      </p:sp>
      <p:pic>
        <p:nvPicPr>
          <p:cNvPr id="2867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17713" y="1733550"/>
            <a:ext cx="6037262" cy="4500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600200"/>
            <a:ext cx="7786742" cy="4827600"/>
          </a:xfrm>
          <a:solidFill>
            <a:schemeClr val="bg1"/>
          </a:solidFill>
          <a:effectLst>
            <a:softEdge rad="63500"/>
          </a:effectLst>
        </p:spPr>
        <p:txBody>
          <a:bodyPr rtlCol="0"/>
          <a:lstStyle/>
          <a:p>
            <a:pPr eaLnBrk="1" fontAlgn="auto" hangingPunct="1">
              <a:spcAft>
                <a:spcPts val="0"/>
              </a:spcAft>
              <a:buFont typeface="Arial" pitchFamily="34" charset="0"/>
              <a:buChar char="•"/>
              <a:defRPr/>
            </a:pPr>
            <a:endParaRPr lang="en-AU" dirty="0"/>
          </a:p>
        </p:txBody>
      </p:sp>
      <p:sp>
        <p:nvSpPr>
          <p:cNvPr id="29701" name="Title 1"/>
          <p:cNvSpPr>
            <a:spLocks noGrp="1"/>
          </p:cNvSpPr>
          <p:nvPr>
            <p:ph type="title"/>
          </p:nvPr>
        </p:nvSpPr>
        <p:spPr>
          <a:xfrm>
            <a:off x="1143000" y="274638"/>
            <a:ext cx="7786688" cy="1143000"/>
          </a:xfrm>
        </p:spPr>
        <p:txBody>
          <a:bodyPr/>
          <a:lstStyle/>
          <a:p>
            <a:pPr eaLnBrk="1" hangingPunct="1"/>
            <a:r>
              <a:rPr lang="en-AU" dirty="0" smtClean="0"/>
              <a:t>Outsourced Registry model</a:t>
            </a:r>
          </a:p>
        </p:txBody>
      </p:sp>
      <p:pic>
        <p:nvPicPr>
          <p:cNvPr id="2970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17713" y="1735138"/>
            <a:ext cx="6037262" cy="45005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Strategies - Regulator</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dirty="0" smtClean="0"/>
              <a:t>Promote local ccTLD as the FIRST CHOICE</a:t>
            </a:r>
          </a:p>
          <a:p>
            <a:pPr marL="742950" lvl="2" indent="-342900"/>
            <a:r>
              <a:rPr lang="en-AU" dirty="0" smtClean="0"/>
              <a:t>The Billboard test</a:t>
            </a:r>
          </a:p>
          <a:p>
            <a:pPr marL="342900" lvl="1" indent="-342900">
              <a:buFont typeface="Arial" pitchFamily="34" charset="0"/>
              <a:buChar char="•"/>
            </a:pPr>
            <a:r>
              <a:rPr lang="en-AU" dirty="0" smtClean="0"/>
              <a:t>Public awareness and education</a:t>
            </a:r>
          </a:p>
          <a:p>
            <a:pPr marL="742950" lvl="2" indent="-342900"/>
            <a:r>
              <a:rPr lang="en-AU" dirty="0" smtClean="0"/>
              <a:t>Leverage national pride</a:t>
            </a:r>
          </a:p>
          <a:p>
            <a:pPr marL="342900" lvl="1" indent="-342900">
              <a:buFont typeface="Arial" pitchFamily="34" charset="0"/>
              <a:buChar char="•"/>
            </a:pPr>
            <a:r>
              <a:rPr lang="en-AU" dirty="0" smtClean="0"/>
              <a:t>Policy</a:t>
            </a:r>
          </a:p>
          <a:p>
            <a:pPr marL="742950" lvl="2" indent="-342900"/>
            <a:r>
              <a:rPr lang="en-AU" dirty="0" smtClean="0"/>
              <a:t>Clearly defined policy that suits the national interest</a:t>
            </a:r>
          </a:p>
          <a:p>
            <a:pPr marL="342900" lvl="1" indent="-342900">
              <a:buFont typeface="Arial" pitchFamily="34" charset="0"/>
              <a:buChar char="•"/>
            </a:pPr>
            <a:r>
              <a:rPr lang="en-AU" dirty="0" smtClean="0"/>
              <a:t>Reputation</a:t>
            </a:r>
          </a:p>
          <a:p>
            <a:pPr marL="742950" lvl="2" indent="-342900"/>
            <a:r>
              <a:rPr lang="en-AU" dirty="0" smtClean="0"/>
              <a:t>Promote and protect</a:t>
            </a:r>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Approaches - Regulator</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dirty="0" smtClean="0"/>
              <a:t>Public relations</a:t>
            </a:r>
          </a:p>
          <a:p>
            <a:pPr marL="742950" lvl="2" indent="-342900"/>
            <a:r>
              <a:rPr lang="en-AU" dirty="0" smtClean="0"/>
              <a:t>Information seminars</a:t>
            </a:r>
          </a:p>
          <a:p>
            <a:pPr marL="742950" lvl="2" indent="-342900"/>
            <a:r>
              <a:rPr lang="en-AU" dirty="0" smtClean="0"/>
              <a:t>Press briefings</a:t>
            </a:r>
          </a:p>
          <a:p>
            <a:pPr marL="742950" lvl="2" indent="-342900"/>
            <a:r>
              <a:rPr lang="en-AU" dirty="0" smtClean="0"/>
              <a:t>Press releases </a:t>
            </a:r>
          </a:p>
          <a:p>
            <a:pPr marL="342900" lvl="1" indent="-342900">
              <a:buFont typeface="Arial" pitchFamily="34" charset="0"/>
              <a:buChar char="•"/>
            </a:pPr>
            <a:r>
              <a:rPr lang="en-AU" dirty="0" smtClean="0"/>
              <a:t>Promotion of local content</a:t>
            </a:r>
          </a:p>
          <a:p>
            <a:pPr marL="342900" lvl="1" indent="-342900">
              <a:buFont typeface="Arial" pitchFamily="34" charset="0"/>
              <a:buChar char="•"/>
            </a:pPr>
            <a:r>
              <a:rPr lang="en-AU" dirty="0" smtClean="0"/>
              <a:t>Surveys</a:t>
            </a:r>
          </a:p>
          <a:p>
            <a:pPr marL="342900" lvl="1" indent="-342900">
              <a:buFont typeface="Arial" pitchFamily="34" charset="0"/>
              <a:buChar char="•"/>
            </a:pPr>
            <a:r>
              <a:rPr lang="en-AU" dirty="0" smtClean="0"/>
              <a:t>Collateral </a:t>
            </a:r>
          </a:p>
          <a:p>
            <a:pPr marL="742950" lvl="2" indent="-342900"/>
            <a:r>
              <a:rPr lang="en-AU" dirty="0" smtClean="0"/>
              <a:t>Brochures </a:t>
            </a:r>
          </a:p>
          <a:p>
            <a:pPr marL="742950" lvl="2" indent="-342900"/>
            <a:r>
              <a:rPr lang="en-AU" dirty="0" smtClean="0"/>
              <a:t>Promotional items</a:t>
            </a:r>
          </a:p>
          <a:p>
            <a:pPr marL="742950" lvl="2" indent="-342900"/>
            <a:r>
              <a:rPr lang="en-AU" dirty="0" smtClean="0"/>
              <a:t>Audio-visual tutorials</a:t>
            </a:r>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Brochures</a:t>
            </a:r>
            <a:endParaRPr lang="en-AU" dirty="0"/>
          </a:p>
        </p:txBody>
      </p:sp>
      <p:pic>
        <p:nvPicPr>
          <p:cNvPr id="5" name="Picture 6"/>
          <p:cNvPicPr>
            <a:picLocks noGrp="1" noChangeAspect="1" noChangeArrowheads="1"/>
          </p:cNvPicPr>
          <p:nvPr>
            <p:ph idx="1"/>
          </p:nvPr>
        </p:nvPicPr>
        <p:blipFill>
          <a:blip r:embed="rId3" cstate="print"/>
          <a:srcRect/>
          <a:stretch>
            <a:fillRect/>
          </a:stretch>
        </p:blipFill>
        <p:spPr bwMode="auto">
          <a:xfrm>
            <a:off x="1214414" y="1500174"/>
            <a:ext cx="3624488" cy="452596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4" cstate="print"/>
          <a:srcRect b="938"/>
          <a:stretch>
            <a:fillRect/>
          </a:stretch>
        </p:blipFill>
        <p:spPr bwMode="auto">
          <a:xfrm>
            <a:off x="5072063" y="1500188"/>
            <a:ext cx="3504954" cy="4529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Tutorials</a:t>
            </a:r>
            <a:endParaRPr lang="en-AU" dirty="0"/>
          </a:p>
        </p:txBody>
      </p:sp>
      <p:pic>
        <p:nvPicPr>
          <p:cNvPr id="8" name="Picture 3"/>
          <p:cNvPicPr>
            <a:picLocks noGrp="1" noChangeAspect="1" noChangeArrowheads="1"/>
          </p:cNvPicPr>
          <p:nvPr>
            <p:ph idx="1"/>
          </p:nvPr>
        </p:nvPicPr>
        <p:blipFill>
          <a:blip r:embed="rId3" cstate="print"/>
          <a:srcRect l="1075" t="10294" r="2150" b="4411"/>
          <a:stretch>
            <a:fillRect/>
          </a:stretch>
        </p:blipFill>
        <p:spPr bwMode="auto">
          <a:xfrm>
            <a:off x="2000232" y="1571612"/>
            <a:ext cx="5837712" cy="4525963"/>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Strategies - Registry</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dirty="0" smtClean="0"/>
              <a:t>Branding</a:t>
            </a:r>
          </a:p>
          <a:p>
            <a:pPr marL="742950" lvl="2" indent="-342900"/>
            <a:r>
              <a:rPr lang="en-AU" dirty="0" smtClean="0"/>
              <a:t>Create &amp; promote distinctive ccTLD brand</a:t>
            </a:r>
          </a:p>
          <a:p>
            <a:pPr marL="1200150" lvl="3" indent="-342900"/>
            <a:r>
              <a:rPr lang="en-AU" dirty="0" smtClean="0"/>
              <a:t>Style guides</a:t>
            </a:r>
          </a:p>
          <a:p>
            <a:pPr marL="1200150" lvl="3" indent="-342900"/>
            <a:r>
              <a:rPr lang="en-AU" dirty="0" smtClean="0"/>
              <a:t>Logos</a:t>
            </a:r>
          </a:p>
          <a:p>
            <a:pPr marL="1200150" lvl="3" indent="-342900"/>
            <a:r>
              <a:rPr lang="en-AU" dirty="0" smtClean="0"/>
              <a:t>Licensing agreement to cover usage by Registrars</a:t>
            </a:r>
          </a:p>
          <a:p>
            <a:pPr marL="342900" lvl="1" indent="-342900">
              <a:buFont typeface="Arial" pitchFamily="34" charset="0"/>
              <a:buChar char="•"/>
            </a:pPr>
            <a:r>
              <a:rPr lang="en-AU" dirty="0" smtClean="0"/>
              <a:t>Publicity</a:t>
            </a:r>
          </a:p>
          <a:p>
            <a:pPr marL="342900" lvl="1" indent="-342900">
              <a:buFont typeface="Arial" pitchFamily="34" charset="0"/>
              <a:buChar char="•"/>
            </a:pPr>
            <a:r>
              <a:rPr lang="en-AU" dirty="0" smtClean="0"/>
              <a:t>Anchor tenants</a:t>
            </a:r>
          </a:p>
          <a:p>
            <a:pPr marL="342900" lvl="1" indent="-342900">
              <a:buFont typeface="Arial" pitchFamily="34" charset="0"/>
              <a:buChar char="•"/>
            </a:pPr>
            <a:r>
              <a:rPr lang="en-AU" dirty="0" smtClean="0"/>
              <a:t>Sales Channel </a:t>
            </a:r>
          </a:p>
          <a:p>
            <a:pPr marL="742950" lvl="2" indent="-342900"/>
            <a:r>
              <a:rPr lang="en-AU" dirty="0" smtClean="0"/>
              <a:t>Market to and through the sales channel</a:t>
            </a:r>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857232"/>
            <a:ext cx="7215238" cy="1470025"/>
          </a:xfrm>
        </p:spPr>
        <p:txBody>
          <a:bodyPr>
            <a:normAutofit fontScale="90000"/>
          </a:bodyPr>
          <a:lstStyle/>
          <a:p>
            <a:r>
              <a:rPr lang="en-AU" sz="4400" dirty="0" smtClean="0"/>
              <a:t>Marketing Strategies for your ccTLD and the importance of your sales channel</a:t>
            </a:r>
            <a:endParaRPr lang="en-US" sz="4400" dirty="0"/>
          </a:p>
        </p:txBody>
      </p:sp>
      <p:sp>
        <p:nvSpPr>
          <p:cNvPr id="3" name="Subtitle 2"/>
          <p:cNvSpPr>
            <a:spLocks noGrp="1"/>
          </p:cNvSpPr>
          <p:nvPr>
            <p:ph type="subTitle" idx="1"/>
          </p:nvPr>
        </p:nvSpPr>
        <p:spPr>
          <a:xfrm>
            <a:off x="1714480" y="3886200"/>
            <a:ext cx="6786610" cy="1752600"/>
          </a:xfrm>
        </p:spPr>
        <p:txBody>
          <a:bodyPr>
            <a:normAutofit fontScale="85000" lnSpcReduction="20000"/>
          </a:bodyPr>
          <a:lstStyle/>
          <a:p>
            <a:pPr algn="l"/>
            <a:r>
              <a:rPr lang="en-US" dirty="0" smtClean="0"/>
              <a:t>Jon Lawrence</a:t>
            </a:r>
          </a:p>
          <a:p>
            <a:pPr algn="l"/>
            <a:r>
              <a:rPr lang="en-US" dirty="0" smtClean="0"/>
              <a:t>AusRegistry International</a:t>
            </a:r>
          </a:p>
          <a:p>
            <a:pPr algn="l"/>
            <a:r>
              <a:rPr lang="en-US" dirty="0" smtClean="0"/>
              <a:t>Bled, Slovenia</a:t>
            </a:r>
          </a:p>
          <a:p>
            <a:pPr algn="l"/>
            <a:r>
              <a:rPr lang="en-US" dirty="0" smtClean="0"/>
              <a:t>7</a:t>
            </a:r>
            <a:r>
              <a:rPr lang="en-US" baseline="30000" dirty="0" smtClean="0"/>
              <a:t>th</a:t>
            </a:r>
            <a:r>
              <a:rPr lang="en-US" dirty="0" smtClean="0"/>
              <a:t> September 2009</a:t>
            </a:r>
          </a:p>
          <a:p>
            <a:pPr algn="l"/>
            <a:endParaRPr lang="en-US" dirty="0" smtClean="0"/>
          </a:p>
          <a:p>
            <a:pPr algn="l"/>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Branding</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grpSp>
        <p:nvGrpSpPr>
          <p:cNvPr id="6" name="Group 10"/>
          <p:cNvGrpSpPr>
            <a:grpSpLocks/>
          </p:cNvGrpSpPr>
          <p:nvPr/>
        </p:nvGrpSpPr>
        <p:grpSpPr bwMode="auto">
          <a:xfrm>
            <a:off x="2571736" y="3643314"/>
            <a:ext cx="4940300" cy="1427162"/>
            <a:chOff x="1928784" y="2285992"/>
            <a:chExt cx="4940288" cy="1296246"/>
          </a:xfrm>
        </p:grpSpPr>
        <p:pic>
          <p:nvPicPr>
            <p:cNvPr id="7" name="Picture 2" descr="C:\Users\ray\AppData\Local\Temp\Rar$DR05.562\all-2ld\comau.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470" y="2285992"/>
              <a:ext cx="1398584" cy="605588"/>
            </a:xfrm>
            <a:prstGeom prst="rect">
              <a:avLst/>
            </a:prstGeom>
            <a:ln>
              <a:noFill/>
            </a:ln>
            <a:effectLst>
              <a:outerShdw blurRad="292100" dist="139700" dir="2700000" algn="tl" rotWithShape="0">
                <a:srgbClr val="333333">
                  <a:alpha val="65000"/>
                </a:srgbClr>
              </a:outerShdw>
            </a:effectLst>
          </p:spPr>
        </p:pic>
        <p:pic>
          <p:nvPicPr>
            <p:cNvPr id="8" name="Picture 4" descr="C:\Users\ray\AppData\Local\Temp\Rar$DR05.562\all-2ld\netau.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29091" y="2310503"/>
              <a:ext cx="1471608" cy="558006"/>
            </a:xfrm>
            <a:prstGeom prst="rect">
              <a:avLst/>
            </a:prstGeom>
            <a:ln>
              <a:noFill/>
            </a:ln>
            <a:effectLst>
              <a:outerShdw blurRad="292100" dist="139700" dir="2700000" algn="tl" rotWithShape="0">
                <a:srgbClr val="333333">
                  <a:alpha val="65000"/>
                </a:srgbClr>
              </a:outerShdw>
            </a:effectLst>
          </p:spPr>
        </p:pic>
        <p:pic>
          <p:nvPicPr>
            <p:cNvPr id="9" name="Picture 8" descr="C:\Users\ray\AppData\Local\Temp\Rar$DR05.562\all-2ld\asnau.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62330" y="3025674"/>
              <a:ext cx="1411285" cy="556564"/>
            </a:xfrm>
            <a:prstGeom prst="rect">
              <a:avLst/>
            </a:prstGeom>
            <a:ln>
              <a:noFill/>
            </a:ln>
            <a:effectLst>
              <a:outerShdw blurRad="292100" dist="139700" dir="2700000" algn="tl" rotWithShape="0">
                <a:srgbClr val="333333">
                  <a:alpha val="65000"/>
                </a:srgbClr>
              </a:outerShdw>
            </a:effectLst>
          </p:spPr>
        </p:pic>
        <p:pic>
          <p:nvPicPr>
            <p:cNvPr id="10" name="Picture 3" descr="C:\Users\ray\AppData\Local\Temp\Rar$DR05.562\all-2ld\idau.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57776" y="3031441"/>
              <a:ext cx="1511296" cy="546471"/>
            </a:xfrm>
            <a:prstGeom prst="rect">
              <a:avLst/>
            </a:prstGeom>
            <a:ln>
              <a:noFill/>
            </a:ln>
            <a:effectLst>
              <a:outerShdw blurRad="292100" dist="139700" dir="2700000" algn="tl" rotWithShape="0">
                <a:srgbClr val="333333">
                  <a:alpha val="65000"/>
                </a:srgbClr>
              </a:outerShdw>
            </a:effectLst>
          </p:spPr>
        </p:pic>
        <p:pic>
          <p:nvPicPr>
            <p:cNvPr id="11" name="Picture 5" descr="C:\Users\ray\AppData\Local\Temp\Rar$DR05.562\all-2ld\orgau.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28784" y="3035767"/>
              <a:ext cx="1449384" cy="536378"/>
            </a:xfrm>
            <a:prstGeom prst="rect">
              <a:avLst/>
            </a:prstGeom>
            <a:ln>
              <a:noFill/>
            </a:ln>
            <a:effectLst>
              <a:outerShdw blurRad="292100" dist="139700" dir="2700000" algn="tl" rotWithShape="0">
                <a:srgbClr val="333333">
                  <a:alpha val="65000"/>
                </a:srgbClr>
              </a:outerShdw>
            </a:effectLst>
          </p:spPr>
        </p:pic>
      </p:grpSp>
      <p:pic>
        <p:nvPicPr>
          <p:cNvPr id="12" name="Picture 2" descr="C:\Users\maggie\AppData\Local\Microsoft\Windows\Temporary Internet Files\Content.Outlook\KUCPJ4TW\OLD CHARACTER STRIP.JPG"/>
          <p:cNvPicPr>
            <a:picLocks noChangeAspect="1" noChangeArrowheads="1"/>
          </p:cNvPicPr>
          <p:nvPr/>
        </p:nvPicPr>
        <p:blipFill>
          <a:blip r:embed="rId8" cstate="print"/>
          <a:srcRect/>
          <a:stretch>
            <a:fillRect/>
          </a:stretch>
        </p:blipFill>
        <p:spPr bwMode="auto">
          <a:xfrm>
            <a:off x="1714480" y="1571612"/>
            <a:ext cx="6858000" cy="1420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Logos</a:t>
            </a:r>
            <a:endParaRPr lang="en-AU" dirty="0"/>
          </a:p>
        </p:txBody>
      </p:sp>
      <p:pic>
        <p:nvPicPr>
          <p:cNvPr id="13" name="Picture 4" descr="C:\Users\maggie\Desktop\domain-tv-logo1.jpg"/>
          <p:cNvPicPr>
            <a:picLocks noChangeAspect="1" noChangeArrowheads="1"/>
          </p:cNvPicPr>
          <p:nvPr/>
        </p:nvPicPr>
        <p:blipFill>
          <a:blip r:embed="rId3" cstate="print"/>
          <a:srcRect/>
          <a:stretch>
            <a:fillRect/>
          </a:stretch>
        </p:blipFill>
        <p:spPr bwMode="auto">
          <a:xfrm>
            <a:off x="6715140" y="3071810"/>
            <a:ext cx="1428760" cy="103982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5429256" y="1714488"/>
            <a:ext cx="1038225" cy="1038225"/>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5" cstate="print"/>
          <a:srcRect/>
          <a:stretch>
            <a:fillRect/>
          </a:stretch>
        </p:blipFill>
        <p:spPr bwMode="auto">
          <a:xfrm>
            <a:off x="3929058" y="2071678"/>
            <a:ext cx="933450" cy="752475"/>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5214942" y="3429000"/>
            <a:ext cx="1266825" cy="619125"/>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3428992" y="3143248"/>
            <a:ext cx="866775" cy="704850"/>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3571868" y="4214818"/>
            <a:ext cx="1071570" cy="1021730"/>
          </a:xfrm>
          <a:prstGeom prst="rect">
            <a:avLst/>
          </a:prstGeom>
          <a:noFill/>
          <a:ln w="9525">
            <a:noFill/>
            <a:miter lim="800000"/>
            <a:headEnd/>
            <a:tailEnd/>
          </a:ln>
        </p:spPr>
      </p:pic>
      <p:pic>
        <p:nvPicPr>
          <p:cNvPr id="3079" name="Picture 7"/>
          <p:cNvPicPr>
            <a:picLocks noChangeAspect="1" noChangeArrowheads="1"/>
          </p:cNvPicPr>
          <p:nvPr/>
        </p:nvPicPr>
        <p:blipFill>
          <a:blip r:embed="rId9" cstate="print"/>
          <a:srcRect/>
          <a:stretch>
            <a:fillRect/>
          </a:stretch>
        </p:blipFill>
        <p:spPr bwMode="auto">
          <a:xfrm>
            <a:off x="5357818" y="4572008"/>
            <a:ext cx="990600" cy="485775"/>
          </a:xfrm>
          <a:prstGeom prst="rect">
            <a:avLst/>
          </a:prstGeom>
          <a:noFill/>
          <a:ln w="9525">
            <a:noFill/>
            <a:miter lim="800000"/>
            <a:headEnd/>
            <a:tailEnd/>
          </a:ln>
        </p:spPr>
      </p:pic>
      <p:pic>
        <p:nvPicPr>
          <p:cNvPr id="10" name="Picture 4"/>
          <p:cNvPicPr>
            <a:picLocks noChangeAspect="1" noChangeArrowheads="1"/>
          </p:cNvPicPr>
          <p:nvPr/>
        </p:nvPicPr>
        <p:blipFill>
          <a:blip r:embed="rId10" cstate="print"/>
          <a:srcRect/>
          <a:stretch>
            <a:fillRect/>
          </a:stretch>
        </p:blipFill>
        <p:spPr bwMode="auto">
          <a:xfrm>
            <a:off x="1857356" y="2928934"/>
            <a:ext cx="1000132" cy="953251"/>
          </a:xfrm>
          <a:prstGeom prst="rect">
            <a:avLst/>
          </a:prstGeom>
          <a:noFill/>
          <a:ln w="9525">
            <a:noFill/>
            <a:miter lim="800000"/>
            <a:headEnd/>
            <a:tailEnd/>
          </a:ln>
          <a:effectLst/>
        </p:spPr>
      </p:pic>
      <p:pic>
        <p:nvPicPr>
          <p:cNvPr id="11" name="Picture 5"/>
          <p:cNvPicPr>
            <a:picLocks noChangeAspect="1" noChangeArrowheads="1"/>
          </p:cNvPicPr>
          <p:nvPr/>
        </p:nvPicPr>
        <p:blipFill>
          <a:blip r:embed="rId11" cstate="print"/>
          <a:srcRect/>
          <a:stretch>
            <a:fillRect/>
          </a:stretch>
        </p:blipFill>
        <p:spPr bwMode="auto">
          <a:xfrm>
            <a:off x="6858016" y="4429132"/>
            <a:ext cx="935677" cy="928694"/>
          </a:xfrm>
          <a:prstGeom prst="rect">
            <a:avLst/>
          </a:prstGeom>
          <a:noFill/>
          <a:ln w="9525">
            <a:noFill/>
            <a:miter lim="800000"/>
            <a:headEnd/>
            <a:tailEnd/>
          </a:ln>
          <a:effectLst/>
        </p:spPr>
      </p:pic>
      <p:pic>
        <p:nvPicPr>
          <p:cNvPr id="12" name="Picture 3"/>
          <p:cNvPicPr>
            <a:picLocks noChangeAspect="1" noChangeArrowheads="1"/>
          </p:cNvPicPr>
          <p:nvPr/>
        </p:nvPicPr>
        <p:blipFill>
          <a:blip r:embed="rId12" cstate="print"/>
          <a:srcRect/>
          <a:stretch>
            <a:fillRect/>
          </a:stretch>
        </p:blipFill>
        <p:spPr bwMode="auto">
          <a:xfrm>
            <a:off x="6715140" y="1857364"/>
            <a:ext cx="1205926" cy="714380"/>
          </a:xfrm>
          <a:prstGeom prst="rect">
            <a:avLst/>
          </a:prstGeom>
          <a:noFill/>
          <a:ln w="9525">
            <a:noFill/>
            <a:miter lim="800000"/>
            <a:headEnd/>
            <a:tailEnd/>
          </a:ln>
          <a:effectLst/>
        </p:spPr>
      </p:pic>
      <p:pic>
        <p:nvPicPr>
          <p:cNvPr id="1026" name="Picture 2"/>
          <p:cNvPicPr>
            <a:picLocks noChangeAspect="1" noChangeArrowheads="1"/>
          </p:cNvPicPr>
          <p:nvPr/>
        </p:nvPicPr>
        <p:blipFill>
          <a:blip r:embed="rId13" cstate="print"/>
          <a:srcRect/>
          <a:stretch>
            <a:fillRect/>
          </a:stretch>
        </p:blipFill>
        <p:spPr bwMode="auto">
          <a:xfrm>
            <a:off x="2000232" y="1857364"/>
            <a:ext cx="1666875" cy="581025"/>
          </a:xfrm>
          <a:prstGeom prst="rect">
            <a:avLst/>
          </a:prstGeom>
          <a:noFill/>
          <a:ln w="9525">
            <a:noFill/>
            <a:miter lim="800000"/>
            <a:headEnd/>
            <a:tailEnd/>
          </a:ln>
          <a:effectLst/>
        </p:spPr>
      </p:pic>
      <p:pic>
        <p:nvPicPr>
          <p:cNvPr id="3" name="Picture 3"/>
          <p:cNvPicPr>
            <a:picLocks noChangeAspect="1" noChangeArrowheads="1"/>
          </p:cNvPicPr>
          <p:nvPr/>
        </p:nvPicPr>
        <p:blipFill>
          <a:blip r:embed="rId14" cstate="print"/>
          <a:srcRect/>
          <a:stretch>
            <a:fillRect/>
          </a:stretch>
        </p:blipFill>
        <p:spPr bwMode="auto">
          <a:xfrm>
            <a:off x="1714480" y="4286256"/>
            <a:ext cx="1226352" cy="7143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Publicity</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pic>
        <p:nvPicPr>
          <p:cNvPr id="5" name="Picture 8"/>
          <p:cNvPicPr>
            <a:picLocks noChangeAspect="1" noChangeArrowheads="1"/>
          </p:cNvPicPr>
          <p:nvPr/>
        </p:nvPicPr>
        <p:blipFill>
          <a:blip r:embed="rId3" cstate="print"/>
          <a:srcRect l="18749" t="17560" r="18750" b="17560"/>
          <a:stretch>
            <a:fillRect/>
          </a:stretch>
        </p:blipFill>
        <p:spPr bwMode="auto">
          <a:xfrm>
            <a:off x="2071670" y="1214422"/>
            <a:ext cx="3143250" cy="4622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Anchor tenants</a:t>
            </a:r>
            <a:endParaRPr lang="en-AU" dirty="0"/>
          </a:p>
        </p:txBody>
      </p:sp>
      <p:pic>
        <p:nvPicPr>
          <p:cNvPr id="10" name="Picture 2"/>
          <p:cNvPicPr>
            <a:picLocks noChangeAspect="1" noChangeArrowheads="1"/>
          </p:cNvPicPr>
          <p:nvPr/>
        </p:nvPicPr>
        <p:blipFill>
          <a:blip r:embed="rId3" cstate="print"/>
          <a:srcRect/>
          <a:stretch>
            <a:fillRect/>
          </a:stretch>
        </p:blipFill>
        <p:spPr bwMode="auto">
          <a:xfrm>
            <a:off x="6000760" y="4714884"/>
            <a:ext cx="1590675" cy="533400"/>
          </a:xfrm>
          <a:prstGeom prst="rect">
            <a:avLst/>
          </a:prstGeom>
          <a:noFill/>
          <a:ln w="9525">
            <a:noFill/>
            <a:miter lim="800000"/>
            <a:headEnd/>
            <a:tailEnd/>
          </a:ln>
          <a:effectLst/>
        </p:spPr>
      </p:pic>
      <p:sp>
        <p:nvSpPr>
          <p:cNvPr id="11" name="Content Placeholder 10"/>
          <p:cNvSpPr>
            <a:spLocks noGrp="1"/>
          </p:cNvSpPr>
          <p:nvPr>
            <p:ph idx="1"/>
          </p:nvPr>
        </p:nvSpPr>
        <p:spPr>
          <a:xfrm>
            <a:off x="1714480" y="1357298"/>
            <a:ext cx="6972320" cy="4768865"/>
          </a:xfrm>
        </p:spPr>
        <p:txBody>
          <a:bodyPr>
            <a:normAutofit/>
          </a:bodyPr>
          <a:lstStyle/>
          <a:p>
            <a:r>
              <a:rPr lang="en-AU" dirty="0" smtClean="0"/>
              <a:t>Leverage much larger marketing budgets</a:t>
            </a:r>
          </a:p>
          <a:p>
            <a:endParaRPr lang="en-AU" dirty="0" smtClean="0"/>
          </a:p>
          <a:p>
            <a:r>
              <a:rPr lang="en-AU" dirty="0" smtClean="0"/>
              <a:t>Portals</a:t>
            </a:r>
          </a:p>
          <a:p>
            <a:endParaRPr lang="en-AU" dirty="0" smtClean="0"/>
          </a:p>
          <a:p>
            <a:r>
              <a:rPr lang="en-AU" dirty="0" smtClean="0"/>
              <a:t>Media sites</a:t>
            </a:r>
          </a:p>
          <a:p>
            <a:endParaRPr lang="en-AU" dirty="0" smtClean="0"/>
          </a:p>
          <a:p>
            <a:r>
              <a:rPr lang="en-AU" dirty="0" smtClean="0"/>
              <a:t>Other high-profile sites</a:t>
            </a:r>
            <a:endParaRPr lang="en-AU" dirty="0"/>
          </a:p>
        </p:txBody>
      </p:sp>
      <p:pic>
        <p:nvPicPr>
          <p:cNvPr id="5122" name="Picture 2"/>
          <p:cNvPicPr>
            <a:picLocks noChangeAspect="1" noChangeArrowheads="1"/>
          </p:cNvPicPr>
          <p:nvPr/>
        </p:nvPicPr>
        <p:blipFill>
          <a:blip r:embed="rId4" cstate="print"/>
          <a:srcRect/>
          <a:stretch>
            <a:fillRect/>
          </a:stretch>
        </p:blipFill>
        <p:spPr bwMode="auto">
          <a:xfrm>
            <a:off x="4214810" y="2500306"/>
            <a:ext cx="4114800" cy="5238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5857884" y="3500438"/>
            <a:ext cx="1785950" cy="6706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52" y="2786058"/>
            <a:ext cx="4929254" cy="1143000"/>
          </a:xfrm>
        </p:spPr>
        <p:txBody>
          <a:bodyPr>
            <a:normAutofit/>
          </a:bodyPr>
          <a:lstStyle/>
          <a:p>
            <a:pPr algn="ctr"/>
            <a:r>
              <a:rPr lang="en-AU" dirty="0" smtClean="0"/>
              <a:t>The sales channel</a:t>
            </a:r>
            <a:endParaRPr lang="en-AU"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Importance of your sales channel</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sz="2800" dirty="0" smtClean="0"/>
              <a:t>Customer relationship</a:t>
            </a:r>
          </a:p>
          <a:p>
            <a:pPr marL="742950" lvl="2" indent="-342900"/>
            <a:r>
              <a:rPr lang="en-AU" sz="2400" dirty="0" smtClean="0"/>
              <a:t>First point of contact with potential registrants</a:t>
            </a:r>
          </a:p>
          <a:p>
            <a:pPr marL="742950" lvl="2" indent="-342900"/>
            <a:r>
              <a:rPr lang="en-AU" sz="2400" dirty="0" smtClean="0"/>
              <a:t>Own the customer relationship</a:t>
            </a:r>
          </a:p>
          <a:p>
            <a:pPr marL="342900" lvl="1" indent="-342900">
              <a:buFont typeface="Arial" pitchFamily="34" charset="0"/>
              <a:buChar char="•"/>
            </a:pPr>
            <a:r>
              <a:rPr lang="en-AU" sz="2800" dirty="0" smtClean="0"/>
              <a:t>Educational role</a:t>
            </a:r>
          </a:p>
          <a:p>
            <a:pPr marL="742950" lvl="2" indent="-342900"/>
            <a:r>
              <a:rPr lang="en-AU" sz="2400" dirty="0" smtClean="0"/>
              <a:t>Build awareness</a:t>
            </a:r>
          </a:p>
          <a:p>
            <a:pPr marL="342900" lvl="1" indent="-342900">
              <a:buFont typeface="Arial" pitchFamily="34" charset="0"/>
              <a:buChar char="•"/>
            </a:pPr>
            <a:r>
              <a:rPr lang="en-AU" sz="2800" dirty="0" smtClean="0"/>
              <a:t>Drive increased registration volume</a:t>
            </a:r>
          </a:p>
          <a:p>
            <a:pPr marL="342900" lvl="1" indent="-342900">
              <a:buFont typeface="Arial" pitchFamily="34" charset="0"/>
              <a:buChar char="•"/>
            </a:pPr>
            <a:endParaRPr lang="en-AU" sz="2800" dirty="0" smtClean="0"/>
          </a:p>
          <a:p>
            <a:pPr marL="1200150" lvl="3" indent="-342900"/>
            <a:endParaRPr lang="en-AU" sz="2400" dirty="0" smtClean="0"/>
          </a:p>
          <a:p>
            <a:pPr marL="342900" lvl="1" indent="-342900">
              <a:buFont typeface="Arial" pitchFamily="34" charset="0"/>
              <a:buChar char="•"/>
            </a:pPr>
            <a:endParaRPr lang="en-AU" sz="2800" dirty="0" smtClean="0"/>
          </a:p>
          <a:p>
            <a:pPr marL="342900" lvl="1" indent="-342900">
              <a:buFont typeface="Arial" pitchFamily="34" charset="0"/>
              <a:buChar char="•"/>
            </a:pPr>
            <a:endParaRPr lang="en-AU" sz="2800" dirty="0" smtClean="0"/>
          </a:p>
          <a:p>
            <a:endParaRPr lang="en-AU" sz="32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What does the sales channel want?</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dirty="0" smtClean="0"/>
              <a:t>Ask them!</a:t>
            </a:r>
          </a:p>
          <a:p>
            <a:pPr marL="742950" lvl="2" indent="-342900"/>
            <a:r>
              <a:rPr lang="en-AU" dirty="0" smtClean="0"/>
              <a:t>Margin</a:t>
            </a:r>
          </a:p>
          <a:p>
            <a:pPr marL="742950" lvl="2" indent="-342900"/>
            <a:r>
              <a:rPr lang="en-AU" dirty="0" smtClean="0"/>
              <a:t>Ease of integration</a:t>
            </a:r>
          </a:p>
          <a:p>
            <a:pPr marL="742950" lvl="2" indent="-342900"/>
            <a:r>
              <a:rPr lang="en-AU" dirty="0" smtClean="0"/>
              <a:t>Online management tools</a:t>
            </a:r>
          </a:p>
          <a:p>
            <a:pPr marL="742950" lvl="2" indent="-342900"/>
            <a:r>
              <a:rPr lang="en-AU" dirty="0" smtClean="0"/>
              <a:t>Clearly defined policy</a:t>
            </a:r>
          </a:p>
          <a:p>
            <a:pPr marL="742950" lvl="2" indent="-342900"/>
            <a:r>
              <a:rPr lang="en-AU" dirty="0" smtClean="0"/>
              <a:t>Product flexibility</a:t>
            </a:r>
          </a:p>
          <a:p>
            <a:pPr marL="342900" lvl="1" indent="-342900">
              <a:buFont typeface="Arial" pitchFamily="34" charset="0"/>
              <a:buChar char="•"/>
            </a:pPr>
            <a:r>
              <a:rPr lang="en-AU" dirty="0" smtClean="0"/>
              <a:t>Lead generation</a:t>
            </a:r>
          </a:p>
          <a:p>
            <a:pPr marL="342900" lvl="1" indent="-342900">
              <a:buFont typeface="Arial" pitchFamily="34" charset="0"/>
              <a:buChar char="•"/>
            </a:pPr>
            <a:r>
              <a:rPr lang="en-AU" dirty="0" smtClean="0"/>
              <a:t>Marketing support</a:t>
            </a:r>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Lead generation</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sz="2800" dirty="0" smtClean="0"/>
              <a:t>Promotional websites</a:t>
            </a:r>
          </a:p>
          <a:p>
            <a:pPr marL="742950" lvl="2" indent="-342900"/>
            <a:r>
              <a:rPr lang="en-AU" sz="2400" dirty="0" smtClean="0"/>
              <a:t>Public awareness</a:t>
            </a:r>
          </a:p>
          <a:p>
            <a:pPr marL="742950" lvl="2" indent="-342900"/>
            <a:r>
              <a:rPr lang="en-AU" sz="2400" dirty="0" smtClean="0"/>
              <a:t>Qualified leads -&gt; Registrar websites</a:t>
            </a:r>
          </a:p>
          <a:p>
            <a:pPr marL="342900" lvl="1" indent="-342900">
              <a:buFont typeface="Arial" pitchFamily="34" charset="0"/>
              <a:buChar char="•"/>
            </a:pPr>
            <a:r>
              <a:rPr lang="en-AU" sz="2800" dirty="0" smtClean="0"/>
              <a:t>Special offers </a:t>
            </a:r>
          </a:p>
          <a:p>
            <a:pPr marL="742950" lvl="2" indent="-342900"/>
            <a:r>
              <a:rPr lang="en-AU" sz="2400" dirty="0" smtClean="0"/>
              <a:t>Qualified leads -&gt; Registrar websites</a:t>
            </a:r>
          </a:p>
          <a:p>
            <a:pPr marL="342900" lvl="1" indent="-342900">
              <a:buFont typeface="Arial" pitchFamily="34" charset="0"/>
              <a:buChar char="•"/>
            </a:pPr>
            <a:endParaRPr lang="en-AU" sz="2800" dirty="0" smtClean="0"/>
          </a:p>
          <a:p>
            <a:pPr marL="342900" lvl="1" indent="-342900">
              <a:buFont typeface="Arial" pitchFamily="34" charset="0"/>
              <a:buChar char="•"/>
            </a:pPr>
            <a:endParaRPr lang="en-AU" sz="2800" dirty="0" smtClean="0"/>
          </a:p>
          <a:p>
            <a:pPr marL="342900" lvl="1" indent="-342900">
              <a:buFont typeface="Arial" pitchFamily="34" charset="0"/>
              <a:buChar char="•"/>
            </a:pPr>
            <a:endParaRPr lang="en-AU" sz="2800" dirty="0" smtClean="0"/>
          </a:p>
          <a:p>
            <a:pPr marL="742950" lvl="2" indent="-342900"/>
            <a:endParaRPr lang="en-AU" sz="2400" dirty="0" smtClean="0"/>
          </a:p>
          <a:p>
            <a:pPr marL="742950" lvl="2" indent="-342900"/>
            <a:endParaRPr lang="en-AU" sz="2400" dirty="0" smtClean="0"/>
          </a:p>
          <a:p>
            <a:pPr marL="742950" lvl="2" indent="-342900"/>
            <a:endParaRPr lang="en-AU" sz="2400" dirty="0" smtClean="0"/>
          </a:p>
          <a:p>
            <a:pPr marL="342900" lvl="1" indent="-342900">
              <a:buFont typeface="Arial" pitchFamily="34" charset="0"/>
              <a:buChar char="•"/>
            </a:pPr>
            <a:endParaRPr lang="en-AU" sz="2800" dirty="0" smtClean="0"/>
          </a:p>
          <a:p>
            <a:pPr marL="1200150" lvl="3" indent="-342900"/>
            <a:endParaRPr lang="en-AU" sz="2400" dirty="0" smtClean="0"/>
          </a:p>
          <a:p>
            <a:pPr marL="342900" lvl="1" indent="-342900">
              <a:buFont typeface="Arial" pitchFamily="34" charset="0"/>
              <a:buChar char="•"/>
            </a:pPr>
            <a:endParaRPr lang="en-AU" sz="2800" dirty="0" smtClean="0"/>
          </a:p>
          <a:p>
            <a:pPr marL="342900" lvl="1" indent="-342900">
              <a:buFont typeface="Arial" pitchFamily="34" charset="0"/>
              <a:buChar char="•"/>
            </a:pPr>
            <a:endParaRPr lang="en-AU" sz="2800" dirty="0" smtClean="0"/>
          </a:p>
          <a:p>
            <a:endParaRPr lang="en-AU" sz="32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Promotional website - .AU</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pic>
        <p:nvPicPr>
          <p:cNvPr id="13" name="Picture 4"/>
          <p:cNvPicPr>
            <a:picLocks noChangeAspect="1" noChangeArrowheads="1"/>
          </p:cNvPicPr>
          <p:nvPr/>
        </p:nvPicPr>
        <p:blipFill>
          <a:blip r:embed="rId3" cstate="print"/>
          <a:srcRect l="14383" t="9694" r="11549" b="7435"/>
          <a:stretch>
            <a:fillRect/>
          </a:stretch>
        </p:blipFill>
        <p:spPr bwMode="auto">
          <a:xfrm>
            <a:off x="2214563" y="1428750"/>
            <a:ext cx="5429250" cy="4716463"/>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Promotional website - .TV</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pic>
        <p:nvPicPr>
          <p:cNvPr id="5" name="Picture 2"/>
          <p:cNvPicPr>
            <a:picLocks noChangeAspect="1" noChangeArrowheads="1"/>
          </p:cNvPicPr>
          <p:nvPr/>
        </p:nvPicPr>
        <p:blipFill>
          <a:blip r:embed="rId3" cstate="print"/>
          <a:srcRect l="1406" t="11258" r="30974" b="4308"/>
          <a:stretch>
            <a:fillRect/>
          </a:stretch>
        </p:blipFill>
        <p:spPr bwMode="auto">
          <a:xfrm>
            <a:off x="2500313" y="1428750"/>
            <a:ext cx="4214812" cy="4629150"/>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AusRegistry International</a:t>
            </a:r>
            <a:endParaRPr lang="en-AU" dirty="0"/>
          </a:p>
        </p:txBody>
      </p:sp>
      <p:sp>
        <p:nvSpPr>
          <p:cNvPr id="2" name="Content Placeholder 1"/>
          <p:cNvSpPr>
            <a:spLocks noGrp="1"/>
          </p:cNvSpPr>
          <p:nvPr>
            <p:ph idx="1"/>
          </p:nvPr>
        </p:nvSpPr>
        <p:spPr>
          <a:xfrm>
            <a:off x="1714480" y="1214422"/>
            <a:ext cx="6972320" cy="4911741"/>
          </a:xfrm>
        </p:spPr>
        <p:txBody>
          <a:bodyPr>
            <a:normAutofit/>
          </a:bodyPr>
          <a:lstStyle/>
          <a:p>
            <a:r>
              <a:rPr lang="en-US" sz="2800" dirty="0" smtClean="0"/>
              <a:t>Based in Melbourne, Australia</a:t>
            </a:r>
          </a:p>
          <a:p>
            <a:r>
              <a:rPr lang="en-US" sz="2800" dirty="0" smtClean="0"/>
              <a:t>Founded in 1999</a:t>
            </a:r>
          </a:p>
          <a:p>
            <a:endParaRPr lang="en-US" sz="2800" dirty="0" smtClean="0"/>
          </a:p>
          <a:p>
            <a:r>
              <a:rPr lang="en-US" sz="2800" dirty="0" smtClean="0"/>
              <a:t>.</a:t>
            </a:r>
            <a:r>
              <a:rPr lang="en-US" sz="2800" b="1" dirty="0" smtClean="0"/>
              <a:t>AU </a:t>
            </a:r>
            <a:r>
              <a:rPr lang="en-US" sz="2800" dirty="0" smtClean="0"/>
              <a:t>Registry </a:t>
            </a:r>
            <a:r>
              <a:rPr lang="en-US" sz="2800" dirty="0" smtClean="0"/>
              <a:t>Operator since 2002</a:t>
            </a:r>
          </a:p>
          <a:p>
            <a:r>
              <a:rPr lang="en-US" sz="2800" dirty="0" smtClean="0"/>
              <a:t>.</a:t>
            </a:r>
            <a:r>
              <a:rPr lang="en-US" sz="2800" b="1" dirty="0" smtClean="0"/>
              <a:t>AE</a:t>
            </a:r>
            <a:r>
              <a:rPr lang="en-US" sz="2800" dirty="0" smtClean="0"/>
              <a:t> </a:t>
            </a:r>
            <a:r>
              <a:rPr lang="en-US" sz="2800" dirty="0" smtClean="0"/>
              <a:t>Registry Software provider (ASCII &amp; IDN)</a:t>
            </a:r>
          </a:p>
          <a:p>
            <a:r>
              <a:rPr lang="en-US" sz="2800" dirty="0" smtClean="0"/>
              <a:t>.</a:t>
            </a:r>
            <a:r>
              <a:rPr lang="en-US" sz="2800" b="1" dirty="0" smtClean="0"/>
              <a:t>QA</a:t>
            </a:r>
            <a:r>
              <a:rPr lang="en-US" sz="2800" dirty="0" smtClean="0"/>
              <a:t> </a:t>
            </a:r>
            <a:r>
              <a:rPr lang="en-US" sz="2800" dirty="0" smtClean="0"/>
              <a:t>Registry Software provider (ASCII &amp; IDN)</a:t>
            </a:r>
          </a:p>
        </p:txBody>
      </p:sp>
    </p:spTree>
  </p:cSld>
  <p:clrMapOvr>
    <a:masterClrMapping/>
  </p:clrMapOvr>
  <p:transition>
    <p:fade/>
  </p:transition>
  <p:timing>
    <p:tnLst>
      <p:par>
        <p:cTn id="1" dur="indefinite" restart="never" nodeType="tmRoot"/>
      </p:par>
    </p:tnLst>
    <p:bldLst>
      <p:bldP spid="2" grpId="0" build="p">
        <p:tmplLst>
          <p:tmpl lvl="1">
            <p:tnLst>
              <p:par>
                <p:cTn presetID="10"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Special offers</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pic>
        <p:nvPicPr>
          <p:cNvPr id="4098" name="Picture 2"/>
          <p:cNvPicPr>
            <a:picLocks noChangeAspect="1" noChangeArrowheads="1"/>
          </p:cNvPicPr>
          <p:nvPr/>
        </p:nvPicPr>
        <p:blipFill>
          <a:blip r:embed="rId3" cstate="print"/>
          <a:srcRect/>
          <a:stretch>
            <a:fillRect/>
          </a:stretch>
        </p:blipFill>
        <p:spPr bwMode="auto">
          <a:xfrm>
            <a:off x="6143636" y="785794"/>
            <a:ext cx="2495550" cy="20193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714480" y="2928934"/>
            <a:ext cx="6972300" cy="3233778"/>
          </a:xfrm>
          <a:prstGeom prst="rect">
            <a:avLst/>
          </a:prstGeom>
          <a:noFill/>
          <a:ln w="9525">
            <a:noFill/>
            <a:miter lim="800000"/>
            <a:headEnd/>
            <a:tailEnd/>
          </a:ln>
        </p:spPr>
      </p:pic>
      <p:pic>
        <p:nvPicPr>
          <p:cNvPr id="10" name="Picture 39" descr="Register Your .CN Domains for $1.95 US!">
            <a:hlinkClick r:id="rId5"/>
          </p:cNvPr>
          <p:cNvPicPr>
            <a:picLocks noChangeAspect="1" noChangeArrowheads="1"/>
          </p:cNvPicPr>
          <p:nvPr/>
        </p:nvPicPr>
        <p:blipFill>
          <a:blip r:embed="rId6" cstate="print"/>
          <a:srcRect/>
          <a:stretch>
            <a:fillRect/>
          </a:stretch>
        </p:blipFill>
        <p:spPr bwMode="auto">
          <a:xfrm>
            <a:off x="2071670" y="1571612"/>
            <a:ext cx="3429000" cy="438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Marketing support</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sz="2800" dirty="0" smtClean="0"/>
              <a:t>Subsidy programs</a:t>
            </a:r>
          </a:p>
          <a:p>
            <a:pPr marL="742950" lvl="2" indent="-342900"/>
            <a:r>
              <a:rPr lang="en-AU" sz="2400" dirty="0" smtClean="0"/>
              <a:t>Controlled funding of specific campaigns</a:t>
            </a:r>
          </a:p>
          <a:p>
            <a:pPr marL="342900" lvl="1" indent="-342900">
              <a:buFont typeface="Arial" pitchFamily="34" charset="0"/>
              <a:buChar char="•"/>
            </a:pPr>
            <a:r>
              <a:rPr lang="en-AU" sz="2800" dirty="0" smtClean="0"/>
              <a:t>Co-op Marketing programs</a:t>
            </a:r>
          </a:p>
          <a:p>
            <a:pPr marL="742950" lvl="2" indent="-342900"/>
            <a:r>
              <a:rPr lang="en-AU" sz="2400" dirty="0" smtClean="0"/>
              <a:t>Encourage general marketing  by reimbursing marketing spend</a:t>
            </a:r>
          </a:p>
          <a:p>
            <a:pPr marL="342900" lvl="1" indent="-342900">
              <a:buFont typeface="Arial" pitchFamily="34" charset="0"/>
              <a:buChar char="•"/>
            </a:pPr>
            <a:r>
              <a:rPr lang="en-AU" sz="2800" dirty="0" smtClean="0"/>
              <a:t>Marketing funds programs</a:t>
            </a:r>
          </a:p>
          <a:p>
            <a:pPr marL="742950" lvl="2" indent="-342900"/>
            <a:r>
              <a:rPr lang="en-AU" sz="2400" dirty="0" smtClean="0"/>
              <a:t>Rebate percentage of additional sales revenue</a:t>
            </a:r>
          </a:p>
          <a:p>
            <a:pPr marL="742950" lvl="2" indent="-342900"/>
            <a:endParaRPr lang="en-AU" sz="2400" dirty="0" smtClean="0"/>
          </a:p>
          <a:p>
            <a:pPr marL="342900" lvl="1" indent="-342900">
              <a:buFont typeface="Arial" pitchFamily="34" charset="0"/>
              <a:buChar char="•"/>
            </a:pPr>
            <a:endParaRPr lang="en-AU" sz="2800" dirty="0" smtClean="0"/>
          </a:p>
          <a:p>
            <a:pPr marL="742950" lvl="2" indent="-342900"/>
            <a:endParaRPr lang="en-AU" sz="2400" dirty="0" smtClean="0"/>
          </a:p>
          <a:p>
            <a:pPr marL="742950" lvl="2" indent="-342900"/>
            <a:endParaRPr lang="en-AU" sz="2400" dirty="0" smtClean="0"/>
          </a:p>
          <a:p>
            <a:pPr marL="742950" lvl="2" indent="-342900"/>
            <a:endParaRPr lang="en-AU" sz="2400" dirty="0" smtClean="0"/>
          </a:p>
          <a:p>
            <a:pPr marL="342900" lvl="1" indent="-342900">
              <a:buFont typeface="Arial" pitchFamily="34" charset="0"/>
              <a:buChar char="•"/>
            </a:pPr>
            <a:endParaRPr lang="en-AU" sz="2800" dirty="0" smtClean="0"/>
          </a:p>
          <a:p>
            <a:pPr marL="1200150" lvl="3" indent="-342900"/>
            <a:endParaRPr lang="en-AU" sz="2400" dirty="0" smtClean="0"/>
          </a:p>
          <a:p>
            <a:pPr marL="342900" lvl="1" indent="-342900">
              <a:buFont typeface="Arial" pitchFamily="34" charset="0"/>
              <a:buChar char="•"/>
            </a:pPr>
            <a:endParaRPr lang="en-AU" sz="2800" dirty="0" smtClean="0"/>
          </a:p>
          <a:p>
            <a:pPr marL="342900" lvl="1" indent="-342900">
              <a:buFont typeface="Arial" pitchFamily="34" charset="0"/>
              <a:buChar char="•"/>
            </a:pPr>
            <a:endParaRPr lang="en-AU" sz="2800" dirty="0" smtClean="0"/>
          </a:p>
          <a:p>
            <a:endParaRPr lang="en-AU" sz="32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Summary</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dirty="0" smtClean="0"/>
              <a:t>Increasingly competitive market</a:t>
            </a:r>
          </a:p>
          <a:p>
            <a:pPr marL="342900" lvl="1" indent="-342900">
              <a:buFont typeface="Arial" pitchFamily="34" charset="0"/>
              <a:buChar char="•"/>
            </a:pPr>
            <a:r>
              <a:rPr lang="en-AU" dirty="0" smtClean="0"/>
              <a:t>Build your ccTLD brand</a:t>
            </a:r>
          </a:p>
          <a:p>
            <a:pPr marL="342900" lvl="1" indent="-342900">
              <a:buFont typeface="Arial" pitchFamily="34" charset="0"/>
              <a:buChar char="•"/>
            </a:pPr>
            <a:r>
              <a:rPr lang="en-AU" dirty="0" smtClean="0"/>
              <a:t>Understand your sales channel</a:t>
            </a:r>
          </a:p>
          <a:p>
            <a:pPr marL="342900" lvl="1" indent="-342900">
              <a:buFont typeface="Arial" pitchFamily="34" charset="0"/>
              <a:buChar char="•"/>
            </a:pPr>
            <a:r>
              <a:rPr lang="en-AU" dirty="0" smtClean="0"/>
              <a:t>Work with your sales channel to drive registration growth</a:t>
            </a:r>
          </a:p>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Questions?</a:t>
            </a:r>
            <a:endParaRPr lang="en-AU" dirty="0"/>
          </a:p>
        </p:txBody>
      </p:sp>
      <p:sp>
        <p:nvSpPr>
          <p:cNvPr id="3" name="Content Placeholder 2"/>
          <p:cNvSpPr>
            <a:spLocks noGrp="1"/>
          </p:cNvSpPr>
          <p:nvPr>
            <p:ph idx="1"/>
          </p:nvPr>
        </p:nvSpPr>
        <p:spPr>
          <a:xfrm>
            <a:off x="1714480" y="1357298"/>
            <a:ext cx="6972320" cy="4929222"/>
          </a:xfrm>
        </p:spPr>
        <p:txBody>
          <a:bodyPr>
            <a:normAutofit fontScale="92500" lnSpcReduction="20000"/>
          </a:bodyPr>
          <a:lstStyle/>
          <a:p>
            <a:pPr marL="342900" lvl="1" indent="-342900">
              <a:buFont typeface="Arial" pitchFamily="34" charset="0"/>
              <a:buChar char="•"/>
            </a:pPr>
            <a:endParaRPr lang="en-AU" dirty="0" smtClean="0"/>
          </a:p>
          <a:p>
            <a:pPr marL="742950" lvl="2" indent="-342900"/>
            <a:endParaRPr lang="en-AU" dirty="0" smtClean="0"/>
          </a:p>
          <a:p>
            <a:pPr marL="742950" lvl="2" indent="-342900"/>
            <a:endParaRPr lang="en-AU" dirty="0" smtClean="0"/>
          </a:p>
          <a:p>
            <a:pPr marL="742950" lvl="2" indent="-342900"/>
            <a:endParaRPr lang="en-AU" dirty="0" smtClean="0"/>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pPr marL="342900" lvl="1" indent="-342900">
              <a:buNone/>
            </a:pPr>
            <a:endParaRPr lang="en-AU" dirty="0" smtClean="0"/>
          </a:p>
          <a:p>
            <a:pPr>
              <a:buNone/>
            </a:pPr>
            <a:r>
              <a:rPr lang="en-AU" sz="2600" dirty="0" smtClean="0">
                <a:solidFill>
                  <a:srgbClr val="FFE01D"/>
                </a:solidFill>
              </a:rPr>
              <a:t>jon.lawrence@ausregistry.com</a:t>
            </a:r>
          </a:p>
          <a:p>
            <a:pPr>
              <a:buNone/>
            </a:pPr>
            <a:r>
              <a:rPr lang="en-AU" sz="2600" dirty="0" smtClean="0">
                <a:solidFill>
                  <a:srgbClr val="FFE01D"/>
                </a:solidFill>
              </a:rPr>
              <a:t>www.ausregistry.com</a:t>
            </a:r>
            <a:endParaRPr lang="en-AU" sz="2600" dirty="0">
              <a:solidFill>
                <a:srgbClr val="FFE01D"/>
              </a:solidFill>
            </a:endParaRPr>
          </a:p>
        </p:txBody>
      </p:sp>
      <p:pic>
        <p:nvPicPr>
          <p:cNvPr id="4" name="Picture 5"/>
          <p:cNvPicPr>
            <a:picLocks noChangeAspect="1" noChangeArrowheads="1"/>
          </p:cNvPicPr>
          <p:nvPr/>
        </p:nvPicPr>
        <p:blipFill>
          <a:blip r:embed="rId3" cstate="print"/>
          <a:srcRect/>
          <a:stretch>
            <a:fillRect/>
          </a:stretch>
        </p:blipFill>
        <p:spPr bwMode="auto">
          <a:xfrm>
            <a:off x="1643042" y="1214422"/>
            <a:ext cx="3143272" cy="364532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I-Logo.png"/>
          <p:cNvPicPr>
            <a:picLocks noChangeAspect="1"/>
          </p:cNvPicPr>
          <p:nvPr/>
        </p:nvPicPr>
        <p:blipFill>
          <a:blip r:embed="rId2" cstate="print"/>
          <a:stretch>
            <a:fillRect/>
          </a:stretch>
        </p:blipFill>
        <p:spPr>
          <a:xfrm>
            <a:off x="2428860" y="2285992"/>
            <a:ext cx="4429156" cy="14148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AusRegistry International</a:t>
            </a:r>
            <a:endParaRPr lang="en-AU" dirty="0"/>
          </a:p>
        </p:txBody>
      </p:sp>
      <p:sp>
        <p:nvSpPr>
          <p:cNvPr id="9" name="TextBox 8"/>
          <p:cNvSpPr txBox="1"/>
          <p:nvPr/>
        </p:nvSpPr>
        <p:spPr>
          <a:xfrm>
            <a:off x="1285852" y="5929330"/>
            <a:ext cx="3214710" cy="369332"/>
          </a:xfrm>
          <a:prstGeom prst="rect">
            <a:avLst/>
          </a:prstGeom>
          <a:noFill/>
        </p:spPr>
        <p:txBody>
          <a:bodyPr wrap="square" rtlCol="0">
            <a:spAutoFit/>
          </a:bodyPr>
          <a:lstStyle/>
          <a:p>
            <a:r>
              <a:rPr lang="en-AU" dirty="0" smtClean="0">
                <a:solidFill>
                  <a:srgbClr val="FFE01D"/>
                </a:solidFill>
              </a:rPr>
              <a:t>Melbourne, AUSTRALIA </a:t>
            </a:r>
            <a:r>
              <a:rPr lang="en-AU" dirty="0" smtClean="0">
                <a:solidFill>
                  <a:srgbClr val="FFE01D"/>
                </a:solidFill>
              </a:rPr>
              <a:t>(.AU)</a:t>
            </a:r>
            <a:endParaRPr lang="en-AU" dirty="0">
              <a:solidFill>
                <a:srgbClr val="FFE01D"/>
              </a:solidFill>
            </a:endParaRPr>
          </a:p>
        </p:txBody>
      </p:sp>
      <p:pic>
        <p:nvPicPr>
          <p:cNvPr id="7" name="Picture 3" descr="empty world copy.png"/>
          <p:cNvPicPr>
            <a:picLocks noGrp="1" noChangeAspect="1"/>
          </p:cNvPicPr>
          <p:nvPr>
            <p:ph idx="1"/>
          </p:nvPr>
        </p:nvPicPr>
        <p:blipFill>
          <a:blip r:embed="rId3" cstate="print"/>
          <a:srcRect/>
          <a:stretch>
            <a:fillRect/>
          </a:stretch>
        </p:blipFill>
        <p:spPr bwMode="auto">
          <a:xfrm>
            <a:off x="1714500" y="1883483"/>
            <a:ext cx="6972300" cy="3573635"/>
          </a:xfrm>
          <a:prstGeom prst="rect">
            <a:avLst/>
          </a:prstGeom>
          <a:noFill/>
          <a:ln w="9525">
            <a:noFill/>
            <a:miter lim="800000"/>
            <a:headEnd/>
            <a:tailEnd/>
          </a:ln>
        </p:spPr>
      </p:pic>
      <p:cxnSp>
        <p:nvCxnSpPr>
          <p:cNvPr id="12" name="Straight Arrow Connector 11"/>
          <p:cNvCxnSpPr/>
          <p:nvPr/>
        </p:nvCxnSpPr>
        <p:spPr>
          <a:xfrm flipV="1">
            <a:off x="4214810" y="4572008"/>
            <a:ext cx="3571900" cy="1500198"/>
          </a:xfrm>
          <a:prstGeom prst="straightConnector1">
            <a:avLst/>
          </a:prstGeom>
          <a:ln>
            <a:solidFill>
              <a:srgbClr val="FFE01D"/>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215074" y="1857364"/>
            <a:ext cx="1357322" cy="1071570"/>
          </a:xfrm>
          <a:prstGeom prst="straightConnector1">
            <a:avLst/>
          </a:prstGeom>
          <a:ln>
            <a:solidFill>
              <a:srgbClr val="FFE01D"/>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57818" y="1285860"/>
            <a:ext cx="3786182" cy="369332"/>
          </a:xfrm>
          <a:prstGeom prst="rect">
            <a:avLst/>
          </a:prstGeom>
          <a:noFill/>
        </p:spPr>
        <p:txBody>
          <a:bodyPr wrap="square" rtlCol="0">
            <a:spAutoFit/>
          </a:bodyPr>
          <a:lstStyle/>
          <a:p>
            <a:r>
              <a:rPr lang="en-AU" dirty="0" smtClean="0">
                <a:solidFill>
                  <a:srgbClr val="FFE01D"/>
                </a:solidFill>
              </a:rPr>
              <a:t>Dubai, UNITED ARAB EMIRATES </a:t>
            </a:r>
            <a:r>
              <a:rPr lang="en-AU" dirty="0" smtClean="0">
                <a:solidFill>
                  <a:srgbClr val="FFE01D"/>
                </a:solidFill>
              </a:rPr>
              <a:t>(.AE)</a:t>
            </a:r>
            <a:endParaRPr lang="en-AU" dirty="0">
              <a:solidFill>
                <a:srgbClr val="FFE01D"/>
              </a:solidFill>
            </a:endParaRPr>
          </a:p>
        </p:txBody>
      </p:sp>
      <p:cxnSp>
        <p:nvCxnSpPr>
          <p:cNvPr id="22" name="Straight Arrow Connector 21"/>
          <p:cNvCxnSpPr/>
          <p:nvPr/>
        </p:nvCxnSpPr>
        <p:spPr>
          <a:xfrm rot="16200000" flipH="1">
            <a:off x="4822033" y="1750207"/>
            <a:ext cx="1357322" cy="1285884"/>
          </a:xfrm>
          <a:prstGeom prst="straightConnector1">
            <a:avLst/>
          </a:prstGeom>
          <a:ln>
            <a:solidFill>
              <a:srgbClr val="FFE01D"/>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00364" y="1357298"/>
            <a:ext cx="2143140" cy="369332"/>
          </a:xfrm>
          <a:prstGeom prst="rect">
            <a:avLst/>
          </a:prstGeom>
          <a:noFill/>
        </p:spPr>
        <p:txBody>
          <a:bodyPr wrap="square" rtlCol="0">
            <a:spAutoFit/>
          </a:bodyPr>
          <a:lstStyle/>
          <a:p>
            <a:r>
              <a:rPr lang="en-AU" dirty="0" smtClean="0">
                <a:solidFill>
                  <a:srgbClr val="FFE01D"/>
                </a:solidFill>
              </a:rPr>
              <a:t>Doha, QATAR </a:t>
            </a:r>
            <a:r>
              <a:rPr lang="en-AU" dirty="0" smtClean="0">
                <a:solidFill>
                  <a:srgbClr val="FFE01D"/>
                </a:solidFill>
              </a:rPr>
              <a:t>(.QA)</a:t>
            </a:r>
            <a:endParaRPr lang="en-AU" dirty="0">
              <a:solidFill>
                <a:srgbClr val="FFE01D"/>
              </a:solidFill>
            </a:endParaRPr>
          </a:p>
        </p:txBody>
      </p:sp>
      <p:sp>
        <p:nvSpPr>
          <p:cNvPr id="29" name="Flowchart: Connector 28"/>
          <p:cNvSpPr/>
          <p:nvPr/>
        </p:nvSpPr>
        <p:spPr>
          <a:xfrm>
            <a:off x="7786710" y="4500570"/>
            <a:ext cx="72000" cy="72000"/>
          </a:xfrm>
          <a:prstGeom prst="flowChartConnector">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lowchart: Connector 30"/>
          <p:cNvSpPr/>
          <p:nvPr/>
        </p:nvSpPr>
        <p:spPr>
          <a:xfrm>
            <a:off x="6286512" y="3071810"/>
            <a:ext cx="72000" cy="72000"/>
          </a:xfrm>
          <a:prstGeom prst="flowChartConnector">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lowchart: Connector 33"/>
          <p:cNvSpPr/>
          <p:nvPr/>
        </p:nvSpPr>
        <p:spPr>
          <a:xfrm>
            <a:off x="6143636" y="3071810"/>
            <a:ext cx="72000" cy="72000"/>
          </a:xfrm>
          <a:prstGeom prst="flowChartConnector">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lowchart: Connector 46"/>
          <p:cNvSpPr/>
          <p:nvPr/>
        </p:nvSpPr>
        <p:spPr>
          <a:xfrm>
            <a:off x="5429256" y="2643182"/>
            <a:ext cx="72000" cy="72000"/>
          </a:xfrm>
          <a:prstGeom prst="flowChartConnector">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8" name="Straight Arrow Connector 47"/>
          <p:cNvCxnSpPr/>
          <p:nvPr/>
        </p:nvCxnSpPr>
        <p:spPr>
          <a:xfrm>
            <a:off x="1785918" y="1928802"/>
            <a:ext cx="3643338" cy="714380"/>
          </a:xfrm>
          <a:prstGeom prst="straightConnector1">
            <a:avLst/>
          </a:prstGeom>
          <a:ln>
            <a:solidFill>
              <a:srgbClr val="FFE01D"/>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57158" y="1714488"/>
            <a:ext cx="1928826" cy="369332"/>
          </a:xfrm>
          <a:prstGeom prst="rect">
            <a:avLst/>
          </a:prstGeom>
          <a:noFill/>
        </p:spPr>
        <p:txBody>
          <a:bodyPr wrap="square" rtlCol="0">
            <a:spAutoFit/>
          </a:bodyPr>
          <a:lstStyle/>
          <a:p>
            <a:r>
              <a:rPr lang="en-AU" dirty="0" smtClean="0">
                <a:solidFill>
                  <a:srgbClr val="FFE01D"/>
                </a:solidFill>
              </a:rPr>
              <a:t>Bled, Slovenia</a:t>
            </a:r>
            <a:endParaRPr lang="en-AU" dirty="0">
              <a:solidFill>
                <a:srgbClr val="FFE01D"/>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AusRegistry International</a:t>
            </a:r>
            <a:endParaRPr lang="en-AU" dirty="0"/>
          </a:p>
        </p:txBody>
      </p:sp>
      <p:sp>
        <p:nvSpPr>
          <p:cNvPr id="2" name="Content Placeholder 1"/>
          <p:cNvSpPr>
            <a:spLocks noGrp="1"/>
          </p:cNvSpPr>
          <p:nvPr>
            <p:ph idx="1"/>
          </p:nvPr>
        </p:nvSpPr>
        <p:spPr/>
        <p:txBody>
          <a:bodyPr>
            <a:normAutofit/>
          </a:bodyPr>
          <a:lstStyle/>
          <a:p>
            <a:r>
              <a:rPr lang="en-US" dirty="0" smtClean="0"/>
              <a:t>Domain Name Registry Systems and Software</a:t>
            </a:r>
          </a:p>
          <a:p>
            <a:pPr lvl="1"/>
            <a:r>
              <a:rPr lang="en-US" b="1" dirty="0" smtClean="0"/>
              <a:t>EPP</a:t>
            </a:r>
            <a:r>
              <a:rPr lang="en-US" dirty="0" smtClean="0"/>
              <a:t>-based Registry/Registrar model</a:t>
            </a:r>
          </a:p>
          <a:p>
            <a:pPr lvl="1"/>
            <a:r>
              <a:rPr lang="en-US" dirty="0" smtClean="0"/>
              <a:t>Full </a:t>
            </a:r>
            <a:r>
              <a:rPr lang="en-US" b="1" dirty="0" smtClean="0"/>
              <a:t>IDN</a:t>
            </a:r>
            <a:r>
              <a:rPr lang="en-US" dirty="0" smtClean="0"/>
              <a:t>, </a:t>
            </a:r>
            <a:r>
              <a:rPr lang="en-US" b="1" dirty="0" smtClean="0"/>
              <a:t>DNSSEC</a:t>
            </a:r>
            <a:r>
              <a:rPr lang="en-US" dirty="0" smtClean="0"/>
              <a:t> &amp; </a:t>
            </a:r>
            <a:r>
              <a:rPr lang="en-US" b="1" dirty="0" smtClean="0"/>
              <a:t>IPv6</a:t>
            </a:r>
            <a:r>
              <a:rPr lang="en-US" dirty="0" smtClean="0"/>
              <a:t> support</a:t>
            </a:r>
          </a:p>
          <a:p>
            <a:pPr lvl="1"/>
            <a:r>
              <a:rPr lang="en-US" b="1" dirty="0" smtClean="0"/>
              <a:t>ccTLDs</a:t>
            </a:r>
            <a:r>
              <a:rPr lang="en-US" dirty="0" smtClean="0"/>
              <a:t> and new </a:t>
            </a:r>
            <a:r>
              <a:rPr lang="en-US" b="1" dirty="0" smtClean="0"/>
              <a:t>gTLDs</a:t>
            </a:r>
          </a:p>
          <a:p>
            <a:r>
              <a:rPr lang="en-US" dirty="0" smtClean="0"/>
              <a:t>Consultancy </a:t>
            </a:r>
          </a:p>
          <a:p>
            <a:pPr lvl="1"/>
            <a:r>
              <a:rPr lang="en-US" dirty="0" smtClean="0"/>
              <a:t>Policy, </a:t>
            </a:r>
            <a:r>
              <a:rPr lang="en-US" b="1" dirty="0" smtClean="0"/>
              <a:t>Marketing</a:t>
            </a:r>
            <a:r>
              <a:rPr lang="en-US" dirty="0" smtClean="0"/>
              <a:t>, Administration</a:t>
            </a:r>
          </a:p>
          <a:p>
            <a:r>
              <a:rPr lang="en-US" dirty="0" smtClean="0"/>
              <a:t>Training services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3" name="Content Placeholder 2"/>
          <p:cNvSpPr>
            <a:spLocks noGrp="1"/>
          </p:cNvSpPr>
          <p:nvPr>
            <p:ph idx="1"/>
          </p:nvPr>
        </p:nvSpPr>
        <p:spPr>
          <a:xfrm>
            <a:off x="1714480" y="1285860"/>
            <a:ext cx="6972320" cy="5572164"/>
          </a:xfrm>
        </p:spPr>
        <p:txBody>
          <a:bodyPr>
            <a:normAutofit/>
          </a:bodyPr>
          <a:lstStyle/>
          <a:p>
            <a:r>
              <a:rPr lang="en-US" dirty="0" smtClean="0"/>
              <a:t>Registrant choices</a:t>
            </a:r>
          </a:p>
          <a:p>
            <a:r>
              <a:rPr lang="en-US" dirty="0" smtClean="0"/>
              <a:t>Marketing your ccTLD</a:t>
            </a:r>
          </a:p>
          <a:p>
            <a:pPr lvl="1"/>
            <a:r>
              <a:rPr lang="en-US" dirty="0" smtClean="0"/>
              <a:t>Regulator</a:t>
            </a:r>
          </a:p>
          <a:p>
            <a:pPr lvl="1"/>
            <a:r>
              <a:rPr lang="en-US" dirty="0" smtClean="0"/>
              <a:t>Registry</a:t>
            </a:r>
          </a:p>
          <a:p>
            <a:r>
              <a:rPr lang="en-US" dirty="0" smtClean="0"/>
              <a:t>The sales channel</a:t>
            </a:r>
          </a:p>
          <a:p>
            <a:pPr lvl="1"/>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Registrant choices</a:t>
            </a:r>
            <a:endParaRPr lang="en-AU" dirty="0"/>
          </a:p>
        </p:txBody>
      </p:sp>
      <p:sp>
        <p:nvSpPr>
          <p:cNvPr id="3" name="Content Placeholder 2"/>
          <p:cNvSpPr>
            <a:spLocks noGrp="1"/>
          </p:cNvSpPr>
          <p:nvPr>
            <p:ph idx="1"/>
          </p:nvPr>
        </p:nvSpPr>
        <p:spPr>
          <a:xfrm>
            <a:off x="1643042" y="5072074"/>
            <a:ext cx="6972320" cy="1482717"/>
          </a:xfrm>
        </p:spPr>
        <p:txBody>
          <a:bodyPr>
            <a:normAutofit/>
          </a:bodyPr>
          <a:lstStyle/>
          <a:p>
            <a:pPr marL="342900" lvl="1" indent="-342900">
              <a:buFont typeface="Arial" pitchFamily="34" charset="0"/>
              <a:buChar char="•"/>
            </a:pPr>
            <a:endParaRPr lang="en-AU" dirty="0" smtClean="0"/>
          </a:p>
        </p:txBody>
      </p:sp>
      <p:pic>
        <p:nvPicPr>
          <p:cNvPr id="4" name="Picture 4"/>
          <p:cNvPicPr>
            <a:picLocks noChangeAspect="1" noChangeArrowheads="1"/>
          </p:cNvPicPr>
          <p:nvPr/>
        </p:nvPicPr>
        <p:blipFill>
          <a:blip r:embed="rId3" cstate="print"/>
          <a:srcRect/>
          <a:stretch>
            <a:fillRect/>
          </a:stretch>
        </p:blipFill>
        <p:spPr bwMode="auto">
          <a:xfrm>
            <a:off x="4714876" y="1285860"/>
            <a:ext cx="1000132" cy="953251"/>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4714876" y="3143249"/>
            <a:ext cx="1205926" cy="714380"/>
          </a:xfrm>
          <a:prstGeom prst="rect">
            <a:avLst/>
          </a:prstGeom>
          <a:noFill/>
          <a:ln w="9525">
            <a:noFill/>
            <a:miter lim="800000"/>
            <a:headEnd/>
            <a:tailEnd/>
          </a:ln>
          <a:effectLst/>
        </p:spPr>
      </p:pic>
      <p:sp>
        <p:nvSpPr>
          <p:cNvPr id="7" name="TextBox 6"/>
          <p:cNvSpPr txBox="1"/>
          <p:nvPr/>
        </p:nvSpPr>
        <p:spPr>
          <a:xfrm>
            <a:off x="1785918" y="1428736"/>
            <a:ext cx="2357454" cy="523220"/>
          </a:xfrm>
          <a:prstGeom prst="rect">
            <a:avLst/>
          </a:prstGeom>
          <a:noFill/>
        </p:spPr>
        <p:txBody>
          <a:bodyPr wrap="square" rtlCol="0">
            <a:spAutoFit/>
          </a:bodyPr>
          <a:lstStyle/>
          <a:p>
            <a:pPr>
              <a:buFont typeface="Arial" pitchFamily="34" charset="0"/>
              <a:buChar char="•"/>
            </a:pPr>
            <a:r>
              <a:rPr lang="en-AU" sz="2800" dirty="0" smtClean="0">
                <a:solidFill>
                  <a:schemeClr val="bg1"/>
                </a:solidFill>
              </a:rPr>
              <a:t> Local ccTLD</a:t>
            </a:r>
            <a:endParaRPr lang="en-AU" sz="2800" dirty="0">
              <a:solidFill>
                <a:schemeClr val="bg1"/>
              </a:solidFill>
            </a:endParaRPr>
          </a:p>
        </p:txBody>
      </p:sp>
      <p:sp>
        <p:nvSpPr>
          <p:cNvPr id="8" name="TextBox 7"/>
          <p:cNvSpPr txBox="1"/>
          <p:nvPr/>
        </p:nvSpPr>
        <p:spPr>
          <a:xfrm>
            <a:off x="1857356" y="3357562"/>
            <a:ext cx="2786082" cy="523220"/>
          </a:xfrm>
          <a:prstGeom prst="rect">
            <a:avLst/>
          </a:prstGeom>
          <a:noFill/>
        </p:spPr>
        <p:txBody>
          <a:bodyPr wrap="square" rtlCol="0">
            <a:spAutoFit/>
          </a:bodyPr>
          <a:lstStyle/>
          <a:p>
            <a:pPr>
              <a:buFont typeface="Arial" pitchFamily="34" charset="0"/>
              <a:buChar char="•"/>
            </a:pPr>
            <a:r>
              <a:rPr lang="en-AU" sz="2800" dirty="0" smtClean="0">
                <a:solidFill>
                  <a:schemeClr val="bg1"/>
                </a:solidFill>
              </a:rPr>
              <a:t> Regional TLDs</a:t>
            </a:r>
            <a:endParaRPr lang="en-AU" sz="2800" dirty="0">
              <a:solidFill>
                <a:schemeClr val="bg1"/>
              </a:solidFill>
            </a:endParaRPr>
          </a:p>
        </p:txBody>
      </p:sp>
      <p:pic>
        <p:nvPicPr>
          <p:cNvPr id="9" name="Picture 5"/>
          <p:cNvPicPr>
            <a:picLocks noChangeAspect="1" noChangeArrowheads="1"/>
          </p:cNvPicPr>
          <p:nvPr/>
        </p:nvPicPr>
        <p:blipFill>
          <a:blip r:embed="rId5" cstate="print"/>
          <a:srcRect/>
          <a:stretch>
            <a:fillRect/>
          </a:stretch>
        </p:blipFill>
        <p:spPr bwMode="auto">
          <a:xfrm>
            <a:off x="5857884" y="4071942"/>
            <a:ext cx="935677" cy="928694"/>
          </a:xfrm>
          <a:prstGeom prst="rect">
            <a:avLst/>
          </a:prstGeom>
          <a:noFill/>
          <a:ln w="9525">
            <a:noFill/>
            <a:miter lim="800000"/>
            <a:headEnd/>
            <a:tailEnd/>
          </a:ln>
          <a:effectLst/>
        </p:spPr>
      </p:pic>
      <p:sp>
        <p:nvSpPr>
          <p:cNvPr id="10" name="TextBox 9"/>
          <p:cNvSpPr txBox="1"/>
          <p:nvPr/>
        </p:nvSpPr>
        <p:spPr>
          <a:xfrm>
            <a:off x="1928794" y="4214818"/>
            <a:ext cx="3500462" cy="523220"/>
          </a:xfrm>
          <a:prstGeom prst="rect">
            <a:avLst/>
          </a:prstGeom>
          <a:noFill/>
        </p:spPr>
        <p:txBody>
          <a:bodyPr wrap="square" rtlCol="0">
            <a:spAutoFit/>
          </a:bodyPr>
          <a:lstStyle/>
          <a:p>
            <a:pPr>
              <a:buFont typeface="Arial" pitchFamily="34" charset="0"/>
              <a:buChar char="•"/>
            </a:pPr>
            <a:r>
              <a:rPr lang="en-AU" sz="2800" dirty="0" smtClean="0">
                <a:solidFill>
                  <a:schemeClr val="bg1"/>
                </a:solidFill>
              </a:rPr>
              <a:t> ‘Repurposed’ ccTLDs</a:t>
            </a:r>
            <a:endParaRPr lang="en-AU" sz="2800" dirty="0">
              <a:solidFill>
                <a:schemeClr val="bg1"/>
              </a:solidFill>
            </a:endParaRPr>
          </a:p>
        </p:txBody>
      </p:sp>
      <p:pic>
        <p:nvPicPr>
          <p:cNvPr id="11" name="Picture 4" descr="C:\Users\maggie\Desktop\domain-tv-logo1.jpg"/>
          <p:cNvPicPr>
            <a:picLocks noChangeAspect="1" noChangeArrowheads="1"/>
          </p:cNvPicPr>
          <p:nvPr/>
        </p:nvPicPr>
        <p:blipFill>
          <a:blip r:embed="rId6" cstate="print"/>
          <a:srcRect/>
          <a:stretch>
            <a:fillRect/>
          </a:stretch>
        </p:blipFill>
        <p:spPr bwMode="auto">
          <a:xfrm>
            <a:off x="7143768" y="4071942"/>
            <a:ext cx="1177909" cy="85725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785918" y="2428868"/>
            <a:ext cx="1285884" cy="523220"/>
          </a:xfrm>
          <a:prstGeom prst="rect">
            <a:avLst/>
          </a:prstGeom>
          <a:noFill/>
        </p:spPr>
        <p:txBody>
          <a:bodyPr wrap="square" rtlCol="0">
            <a:spAutoFit/>
          </a:bodyPr>
          <a:lstStyle/>
          <a:p>
            <a:pPr>
              <a:buFont typeface="Arial" pitchFamily="34" charset="0"/>
              <a:buChar char="•"/>
            </a:pPr>
            <a:r>
              <a:rPr lang="en-AU" sz="2800" dirty="0" smtClean="0">
                <a:solidFill>
                  <a:schemeClr val="bg1"/>
                </a:solidFill>
              </a:rPr>
              <a:t> gTLDs</a:t>
            </a:r>
            <a:endParaRPr lang="en-AU" sz="2800" dirty="0">
              <a:solidFill>
                <a:schemeClr val="bg1"/>
              </a:solidFill>
            </a:endParaRPr>
          </a:p>
        </p:txBody>
      </p:sp>
      <p:pic>
        <p:nvPicPr>
          <p:cNvPr id="13" name="Picture 7"/>
          <p:cNvPicPr>
            <a:picLocks noChangeAspect="1" noChangeArrowheads="1"/>
          </p:cNvPicPr>
          <p:nvPr/>
        </p:nvPicPr>
        <p:blipFill>
          <a:blip r:embed="rId7" cstate="print"/>
          <a:srcRect/>
          <a:stretch>
            <a:fillRect/>
          </a:stretch>
        </p:blipFill>
        <p:spPr bwMode="auto">
          <a:xfrm>
            <a:off x="3357554" y="2428868"/>
            <a:ext cx="1533525" cy="485775"/>
          </a:xfrm>
          <a:prstGeom prst="rect">
            <a:avLst/>
          </a:prstGeom>
          <a:noFill/>
          <a:ln w="9525">
            <a:noFill/>
            <a:miter lim="800000"/>
            <a:headEnd/>
            <a:tailEnd/>
          </a:ln>
          <a:effectLst/>
        </p:spPr>
      </p:pic>
      <p:pic>
        <p:nvPicPr>
          <p:cNvPr id="14" name="Picture 8"/>
          <p:cNvPicPr>
            <a:picLocks noChangeAspect="1" noChangeArrowheads="1"/>
          </p:cNvPicPr>
          <p:nvPr/>
        </p:nvPicPr>
        <p:blipFill>
          <a:blip r:embed="rId8" cstate="print"/>
          <a:srcRect/>
          <a:stretch>
            <a:fillRect/>
          </a:stretch>
        </p:blipFill>
        <p:spPr bwMode="auto">
          <a:xfrm>
            <a:off x="5072066" y="2357430"/>
            <a:ext cx="1379973" cy="642942"/>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cstate="print"/>
          <a:srcRect/>
          <a:stretch>
            <a:fillRect/>
          </a:stretch>
        </p:blipFill>
        <p:spPr bwMode="auto">
          <a:xfrm>
            <a:off x="6215074" y="3214686"/>
            <a:ext cx="1419225" cy="5810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10" cstate="print"/>
          <a:srcRect/>
          <a:stretch>
            <a:fillRect/>
          </a:stretch>
        </p:blipFill>
        <p:spPr bwMode="auto">
          <a:xfrm>
            <a:off x="6643702" y="2285992"/>
            <a:ext cx="1000132" cy="8572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Registrant choices</a:t>
            </a:r>
            <a:endParaRPr lang="en-AU" dirty="0"/>
          </a:p>
        </p:txBody>
      </p:sp>
      <p:sp>
        <p:nvSpPr>
          <p:cNvPr id="3" name="Content Placeholder 2"/>
          <p:cNvSpPr>
            <a:spLocks noGrp="1"/>
          </p:cNvSpPr>
          <p:nvPr>
            <p:ph idx="1"/>
          </p:nvPr>
        </p:nvSpPr>
        <p:spPr>
          <a:xfrm>
            <a:off x="1643042" y="1428736"/>
            <a:ext cx="6972320" cy="5126055"/>
          </a:xfrm>
        </p:spPr>
        <p:txBody>
          <a:bodyPr>
            <a:normAutofit/>
          </a:bodyPr>
          <a:lstStyle/>
          <a:p>
            <a:pPr marL="342900" lvl="1" indent="-342900">
              <a:buFont typeface="Arial" pitchFamily="34" charset="0"/>
              <a:buChar char="•"/>
            </a:pPr>
            <a:r>
              <a:rPr lang="en-AU" sz="3000" dirty="0" smtClean="0"/>
              <a:t>Many more choices coming soon!</a:t>
            </a:r>
          </a:p>
          <a:p>
            <a:pPr marL="742950" lvl="2" indent="-342900"/>
            <a:r>
              <a:rPr lang="en-AU" dirty="0" smtClean="0"/>
              <a:t>IDN ccTLD Fast Track program (late 2009)</a:t>
            </a:r>
          </a:p>
          <a:p>
            <a:pPr marL="742950" lvl="2" indent="-342900"/>
            <a:r>
              <a:rPr lang="en-AU" dirty="0" smtClean="0"/>
              <a:t>New </a:t>
            </a:r>
            <a:r>
              <a:rPr lang="en-AU" dirty="0" err="1" smtClean="0"/>
              <a:t>gTLD</a:t>
            </a:r>
            <a:r>
              <a:rPr lang="en-AU" dirty="0" smtClean="0"/>
              <a:t> program (2010)</a:t>
            </a:r>
          </a:p>
          <a:p>
            <a:pPr marL="342900" lvl="1" indent="-342900">
              <a:buFont typeface="Arial" pitchFamily="34" charset="0"/>
              <a:buChar char="•"/>
            </a:pPr>
            <a:r>
              <a:rPr lang="en-AU" sz="2800" dirty="0" smtClean="0"/>
              <a:t>Increasingly competitive global market</a:t>
            </a:r>
          </a:p>
          <a:p>
            <a:pPr marL="342900" lvl="1" indent="-342900">
              <a:buFont typeface="Arial" pitchFamily="34" charset="0"/>
              <a:buChar char="•"/>
            </a:pPr>
            <a:endParaRPr lang="en-AU"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74638"/>
            <a:ext cx="7215238" cy="1143000"/>
          </a:xfrm>
        </p:spPr>
        <p:txBody>
          <a:bodyPr>
            <a:normAutofit/>
          </a:bodyPr>
          <a:lstStyle/>
          <a:p>
            <a:r>
              <a:rPr lang="en-AU" dirty="0" smtClean="0"/>
              <a:t>Registrant choices - influences</a:t>
            </a:r>
            <a:endParaRPr lang="en-AU" dirty="0"/>
          </a:p>
        </p:txBody>
      </p:sp>
      <p:sp>
        <p:nvSpPr>
          <p:cNvPr id="3" name="Content Placeholder 2"/>
          <p:cNvSpPr>
            <a:spLocks noGrp="1"/>
          </p:cNvSpPr>
          <p:nvPr>
            <p:ph idx="1"/>
          </p:nvPr>
        </p:nvSpPr>
        <p:spPr>
          <a:xfrm>
            <a:off x="1714480" y="1357298"/>
            <a:ext cx="6972320" cy="4768865"/>
          </a:xfrm>
        </p:spPr>
        <p:txBody>
          <a:bodyPr>
            <a:normAutofit/>
          </a:bodyPr>
          <a:lstStyle/>
          <a:p>
            <a:pPr marL="342900" lvl="1" indent="-342900">
              <a:buFont typeface="Arial" pitchFamily="34" charset="0"/>
              <a:buChar char="•"/>
            </a:pPr>
            <a:r>
              <a:rPr lang="en-AU" dirty="0" smtClean="0"/>
              <a:t>Knowledge &amp; awareness</a:t>
            </a:r>
          </a:p>
          <a:p>
            <a:pPr marL="742950" lvl="2" indent="-342900"/>
            <a:r>
              <a:rPr lang="en-AU" dirty="0" smtClean="0"/>
              <a:t>Advice and recommendations</a:t>
            </a:r>
          </a:p>
          <a:p>
            <a:pPr marL="342900" lvl="1" indent="-342900">
              <a:buFont typeface="Arial" pitchFamily="34" charset="0"/>
              <a:buChar char="•"/>
            </a:pPr>
            <a:r>
              <a:rPr lang="en-AU" dirty="0" smtClean="0"/>
              <a:t>Cost</a:t>
            </a:r>
          </a:p>
          <a:p>
            <a:pPr marL="342900" lvl="1" indent="-342900">
              <a:buFont typeface="Arial" pitchFamily="34" charset="0"/>
              <a:buChar char="•"/>
            </a:pPr>
            <a:r>
              <a:rPr lang="en-AU" dirty="0" smtClean="0"/>
              <a:t>Availability of quality names</a:t>
            </a:r>
          </a:p>
          <a:p>
            <a:pPr marL="342900" lvl="1" indent="-342900">
              <a:buFont typeface="Arial" pitchFamily="34" charset="0"/>
              <a:buChar char="•"/>
            </a:pPr>
            <a:r>
              <a:rPr lang="en-AU" dirty="0" smtClean="0"/>
              <a:t>Ease of registration</a:t>
            </a:r>
          </a:p>
          <a:p>
            <a:pPr marL="342900" lvl="1" indent="-342900">
              <a:buFont typeface="Arial" pitchFamily="34" charset="0"/>
              <a:buChar char="•"/>
            </a:pPr>
            <a:endParaRPr lang="en-AU" dirty="0" smtClean="0"/>
          </a:p>
          <a:p>
            <a:pPr marL="1200150" lvl="3" indent="-342900"/>
            <a:endParaRPr lang="en-AU" dirty="0" smtClean="0"/>
          </a:p>
          <a:p>
            <a:pPr marL="342900" lvl="1" indent="-342900">
              <a:buFont typeface="Arial" pitchFamily="34" charset="0"/>
              <a:buChar char="•"/>
            </a:pPr>
            <a:endParaRPr lang="en-AU" dirty="0" smtClean="0"/>
          </a:p>
          <a:p>
            <a:pPr marL="342900" lvl="1" indent="-342900">
              <a:buFont typeface="Arial" pitchFamily="34" charset="0"/>
              <a:buChar char="•"/>
            </a:pPr>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RI Powerpoint Template">
  <a:themeElements>
    <a:clrScheme name="ARI">
      <a:dk1>
        <a:srgbClr val="01448F"/>
      </a:dk1>
      <a:lt1>
        <a:sysClr val="window" lastClr="FFFFFF"/>
      </a:lt1>
      <a:dk2>
        <a:srgbClr val="01448F"/>
      </a:dk2>
      <a:lt2>
        <a:srgbClr val="EEECE1"/>
      </a:lt2>
      <a:accent1>
        <a:srgbClr val="048DC0"/>
      </a:accent1>
      <a:accent2>
        <a:srgbClr val="FBE433"/>
      </a:accent2>
      <a:accent3>
        <a:srgbClr val="048DC0"/>
      </a:accent3>
      <a:accent4>
        <a:srgbClr val="FFFFFF"/>
      </a:accent4>
      <a:accent5>
        <a:srgbClr val="048DC0"/>
      </a:accent5>
      <a:accent6>
        <a:srgbClr val="FBE433"/>
      </a:accent6>
      <a:hlink>
        <a:srgbClr val="0000FF"/>
      </a:hlink>
      <a:folHlink>
        <a:srgbClr val="FBE4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17014</TotalTime>
  <Words>2894</Words>
  <Application>Microsoft Office PowerPoint</Application>
  <PresentationFormat>On-screen Show (4:3)</PresentationFormat>
  <Paragraphs>439</Paragraphs>
  <Slides>34</Slides>
  <Notes>32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ARI Powerpoint Template</vt:lpstr>
      <vt:lpstr>Custom Design</vt:lpstr>
      <vt:lpstr>Slide 1</vt:lpstr>
      <vt:lpstr>Marketing Strategies for your ccTLD and the importance of your sales channel</vt:lpstr>
      <vt:lpstr>AusRegistry International</vt:lpstr>
      <vt:lpstr>AusRegistry International</vt:lpstr>
      <vt:lpstr>AusRegistry International</vt:lpstr>
      <vt:lpstr>Agenda</vt:lpstr>
      <vt:lpstr>Registrant choices</vt:lpstr>
      <vt:lpstr>Registrant choices</vt:lpstr>
      <vt:lpstr>Registrant choices - influences</vt:lpstr>
      <vt:lpstr>Marketing your ccTLD</vt:lpstr>
      <vt:lpstr>Different approaches</vt:lpstr>
      <vt:lpstr>Direct model</vt:lpstr>
      <vt:lpstr>Registry/Registrar model</vt:lpstr>
      <vt:lpstr>Outsourced Registry model</vt:lpstr>
      <vt:lpstr>Strategies - Regulator</vt:lpstr>
      <vt:lpstr>Approaches - Regulator</vt:lpstr>
      <vt:lpstr>Brochures</vt:lpstr>
      <vt:lpstr>Tutorials</vt:lpstr>
      <vt:lpstr>Strategies - Registry</vt:lpstr>
      <vt:lpstr>Branding</vt:lpstr>
      <vt:lpstr>Logos</vt:lpstr>
      <vt:lpstr>Publicity</vt:lpstr>
      <vt:lpstr>Anchor tenants</vt:lpstr>
      <vt:lpstr>The sales channel</vt:lpstr>
      <vt:lpstr>Importance of your sales channel</vt:lpstr>
      <vt:lpstr>What does the sales channel want?</vt:lpstr>
      <vt:lpstr>Lead generation</vt:lpstr>
      <vt:lpstr>Promotional website - .AU</vt:lpstr>
      <vt:lpstr>Promotional website - .TV</vt:lpstr>
      <vt:lpstr>Special offers</vt:lpstr>
      <vt:lpstr>Marketing support</vt:lpstr>
      <vt:lpstr>Summary</vt:lpstr>
      <vt:lpstr>Questions?</vt:lpstr>
      <vt:lpstr>Slide 34</vt:lpstr>
    </vt:vector>
  </TitlesOfParts>
  <Company>Ausregistry Group Pty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Baker</dc:creator>
  <cp:lastModifiedBy>jon.lawrence</cp:lastModifiedBy>
  <cp:revision>771</cp:revision>
  <dcterms:created xsi:type="dcterms:W3CDTF">2008-12-30T23:47:06Z</dcterms:created>
  <dcterms:modified xsi:type="dcterms:W3CDTF">2009-09-03T04:47:49Z</dcterms:modified>
</cp:coreProperties>
</file>